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949881788541ea" /><Relationship Type="http://schemas.openxmlformats.org/officeDocument/2006/relationships/extended-properties" Target="/docProps/app.xml" Id="R3ce8d580df5a4979" /><Relationship Type="http://schemas.openxmlformats.org/officeDocument/2006/relationships/officeDocument" Target="/ppt/presentation.xml" Id="Re33b1efaad634c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0588ff25da4181"/>
  </p:sldMasterIdLst>
  <p:notesMasterIdLst>
    <p:notesMasterId xmlns:r="http://schemas.openxmlformats.org/officeDocument/2006/relationships" r:id="Rafeabd282d0b4b5f"/>
  </p:notesMasterIdLst>
  <p:sldIdLst>
    <p:sldId xmlns:r="http://schemas.openxmlformats.org/officeDocument/2006/relationships" id="256" r:id="R9eb69d3129904389"/>
    <p:sldId xmlns:r="http://schemas.openxmlformats.org/officeDocument/2006/relationships" id="257" r:id="R25becde232b54894"/>
    <p:sldId xmlns:r="http://schemas.openxmlformats.org/officeDocument/2006/relationships" id="258" r:id="R19404619818f4080"/>
    <p:sldId xmlns:r="http://schemas.openxmlformats.org/officeDocument/2006/relationships" id="259" r:id="R27acaf203a0c4f5d"/>
    <p:sldId xmlns:r="http://schemas.openxmlformats.org/officeDocument/2006/relationships" id="260" r:id="Raa5f50bd080043c4"/>
    <p:sldId xmlns:r="http://schemas.openxmlformats.org/officeDocument/2006/relationships" id="261" r:id="Rc2f38ed811d24b38"/>
    <p:sldId xmlns:r="http://schemas.openxmlformats.org/officeDocument/2006/relationships" id="262" r:id="Rf16b26ac28934c0c"/>
    <p:sldId xmlns:r="http://schemas.openxmlformats.org/officeDocument/2006/relationships" id="263" r:id="R4164b8a949c340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f4baf938274994" /><Relationship Type="http://schemas.openxmlformats.org/officeDocument/2006/relationships/slideMaster" Target="/ppt/slideMasters/slideMaster1.xml" Id="R2c0588ff25da4181" /><Relationship Type="http://schemas.openxmlformats.org/officeDocument/2006/relationships/notesMaster" Target="/ppt/notesMasters/notesMaster1.xml" Id="Rafeabd282d0b4b5f" /><Relationship Type="http://schemas.openxmlformats.org/officeDocument/2006/relationships/presProps" Target="/ppt/presProps.xml" Id="R745fdc3fa67a477c" /><Relationship Type="http://schemas.openxmlformats.org/officeDocument/2006/relationships/tableStyles" Target="/ppt/tableStyles.xml" Id="Rdf0f2b968ec74d36" /><Relationship Type="http://schemas.openxmlformats.org/officeDocument/2006/relationships/slide" Target="/ppt/slides/slide1.xml" Id="R9eb69d3129904389" /><Relationship Type="http://schemas.openxmlformats.org/officeDocument/2006/relationships/slide" Target="/ppt/slides/slide2.xml" Id="R25becde232b54894" /><Relationship Type="http://schemas.openxmlformats.org/officeDocument/2006/relationships/slide" Target="/ppt/slides/slide3.xml" Id="R19404619818f4080" /><Relationship Type="http://schemas.openxmlformats.org/officeDocument/2006/relationships/slide" Target="/ppt/slides/slide4.xml" Id="R27acaf203a0c4f5d" /><Relationship Type="http://schemas.openxmlformats.org/officeDocument/2006/relationships/slide" Target="/ppt/slides/slide5.xml" Id="Raa5f50bd080043c4" /><Relationship Type="http://schemas.openxmlformats.org/officeDocument/2006/relationships/slide" Target="/ppt/slides/slide6.xml" Id="Rc2f38ed811d24b38" /><Relationship Type="http://schemas.openxmlformats.org/officeDocument/2006/relationships/slide" Target="/ppt/slides/slide7.xml" Id="Rf16b26ac28934c0c" /><Relationship Type="http://schemas.openxmlformats.org/officeDocument/2006/relationships/slide" Target="/ppt/slides/slide8.xml" Id="R4164b8a949c340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20158da85a41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847fa3714a4429" /><Relationship Type="http://schemas.openxmlformats.org/officeDocument/2006/relationships/notesMaster" Target="/ppt/notesMasters/notesMaster1.xml" Id="R6498ef11c2f94b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cdf575f8bf4f2a" /><Relationship Type="http://schemas.openxmlformats.org/officeDocument/2006/relationships/notesMaster" Target="/ppt/notesMasters/notesMaster1.xml" Id="R7cc18e3575b54d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cd0faf4fb542eb" /><Relationship Type="http://schemas.openxmlformats.org/officeDocument/2006/relationships/notesMaster" Target="/ppt/notesMasters/notesMaster1.xml" Id="R435883050ed844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02234c1dbe4910" /><Relationship Type="http://schemas.openxmlformats.org/officeDocument/2006/relationships/notesMaster" Target="/ppt/notesMasters/notesMaster1.xml" Id="R17dcdc65cee946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125b511f4243ed" /><Relationship Type="http://schemas.openxmlformats.org/officeDocument/2006/relationships/notesMaster" Target="/ppt/notesMasters/notesMaster1.xml" Id="R5c1f1cabdd2c41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7fd158354f4801" /><Relationship Type="http://schemas.openxmlformats.org/officeDocument/2006/relationships/notesMaster" Target="/ppt/notesMasters/notesMaster1.xml" Id="Rb65b860af25b4b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93646ee92c4070" /><Relationship Type="http://schemas.openxmlformats.org/officeDocument/2006/relationships/notesMaster" Target="/ppt/notesMasters/notesMaster1.xml" Id="Rc66a38b441fe43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9c3de684cd4634" /><Relationship Type="http://schemas.openxmlformats.org/officeDocument/2006/relationships/notesMaster" Target="/ppt/notesMasters/notesMaster1.xml" Id="Rc46aad5b568b4f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../images/committee-schematic-hero.png.</a:t>
            </a:r>
          </a:p>
          <a:p xmlns:a="http://schemas.openxmlformats.org/drawingml/2006/main">
            <a:r>
              <a:t>No externally sourced non-trivial claim on this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Gartner 2025 newsroom release: https://www.gartner.com/en/newsroom/press-releases/2025-05-07-gartner-sales-survey-finds-74-percent-of-b2b-buyer-teams-demonstrate-unhealthy-conflict-during-the-decision-process</a:t>
            </a:r>
          </a:p>
          <a:p xmlns:a="http://schemas.openxmlformats.org/drawingml/2006/main">
            <a:r>
              <a:t>Gartner tech buying guidance: https://www.gartner.com/en/articles/help-your-tech-buying-team-work-more-effectively</a:t>
            </a:r>
          </a:p>
          <a:p xmlns:a="http://schemas.openxmlformats.org/drawingml/2006/main">
            <a:r>
              <a:t>The bridge framing is the briefing's bounded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Levin, Walter, Murnighan: https://pubsonline.informs.org/doi/abs/10.1287/orsc.1100.0576</a:t>
            </a:r>
          </a:p>
          <a:p xmlns:a="http://schemas.openxmlformats.org/drawingml/2006/main">
            <a:r>
              <a:t>Rondi, Levin, De Massis: https://pubsonline.informs.org/doi/abs/10.1287/orsc.2023.1685</a:t>
            </a:r>
          </a:p>
          <a:p xmlns:a="http://schemas.openxmlformats.org/drawingml/2006/main">
            <a:r>
              <a:t>Generated visual: ../images/event-to-committee-map.png.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Doney and Cannon: https://journals.sagepub.com/doi/10.1177/002224299706100203</a:t>
            </a:r>
          </a:p>
          <a:p xmlns:a="http://schemas.openxmlformats.org/drawingml/2006/main">
            <a:r>
              <a:t>Zhang, Viswanathan, Henke: https://openurl.ebsco.com/fulltext/gcd%3A59456768</a:t>
            </a:r>
          </a:p>
          <a:p xmlns:a="http://schemas.openxmlformats.org/drawingml/2006/main">
            <a:r>
              <a:t>Kula Partners / InnovateMR Q1 2026: https://kulapartners.com/industrial-buyer-pulse/q1-2026/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Levin, Walter, Murnighan: https://pubsonline.informs.org/doi/abs/10.1287/orsc.1100.0576</a:t>
            </a:r>
          </a:p>
          <a:p xmlns:a="http://schemas.openxmlformats.org/drawingml/2006/main">
            <a:r>
              <a:t>Rondi, Levin, De Massis: https://pubsonline.informs.org/doi/abs/10.1287/orsc.2023.1685</a:t>
            </a:r>
          </a:p>
          <a:p xmlns:a="http://schemas.openxmlformats.org/drawingml/2006/main">
            <a:r>
              <a:t>The record and questions are illustrative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Bello et al.: https://www.sciencedirect.com/science/article/abs/pii/S0019850114001771</a:t>
            </a:r>
          </a:p>
          <a:p xmlns:a="http://schemas.openxmlformats.org/drawingml/2006/main">
            <a:r>
              <a:t>Gopalakrishna and Williams: https://www.sciencedirect.com/science/article/pii/016781169290018G</a:t>
            </a:r>
          </a:p>
          <a:p xmlns:a="http://schemas.openxmlformats.org/drawingml/2006/main">
            <a:r>
              <a:t>Silva, Moutinho, Vale: https://www.tandfonline.com/doi/abs/10.1080/10496491.2021.2009087</a:t>
            </a:r>
          </a:p>
          <a:p xmlns:a="http://schemas.openxmlformats.org/drawingml/2006/main">
            <a:r>
              <a:t>Generated visual: ../images/event-to-committee-map.png.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Operating loop is the briefing's synthesis, bounded by dormant-tie research: https://pubsonline.informs.org/doi/abs/10.1287/orsc.1100.0576</a:t>
            </a:r>
          </a:p>
          <a:p xmlns:a="http://schemas.openxmlformats.org/drawingml/2006/main">
            <a:r>
              <a:t>No new externally sourced statistic on this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Closing synthesis from Issue 05.</a:t>
            </a:r>
          </a:p>
          <a:p xmlns:a="http://schemas.openxmlformats.org/drawingml/2006/main">
            <a:r>
              <a:t>Research register: ../SOURCES.md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3e1170c3ef4f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09115601e440e1" /><Relationship Type="http://schemas.openxmlformats.org/officeDocument/2006/relationships/slideLayout" Target="/ppt/slideLayouts/slideLayout1.xml" Id="R464fdd83b9eb43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4fdd83b9eb43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2a1c6cd9b248ea" /><Relationship Type="http://schemas.openxmlformats.org/officeDocument/2006/relationships/image" Target="/ppt/media/image.png" Id="Reff1ec03b4484259" /><Relationship Type="http://schemas.openxmlformats.org/officeDocument/2006/relationships/notesSlide" Target="/ppt/notesSlides/notesSlide1.xml" Id="R2e3ddb7d4d984a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8f5cc9c42d4ef3" /><Relationship Type="http://schemas.openxmlformats.org/officeDocument/2006/relationships/notesSlide" Target="/ppt/notesSlides/notesSlide2.xml" Id="R7d2db85bde9247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4907432494c3a" /><Relationship Type="http://schemas.openxmlformats.org/officeDocument/2006/relationships/image" Target="/ppt/media/image2.png" Id="Rce0e78c0f50a4211" /><Relationship Type="http://schemas.openxmlformats.org/officeDocument/2006/relationships/notesSlide" Target="/ppt/notesSlides/notesSlide3.xml" Id="R3bccff8d5e5244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e3cb9afb0450e" /><Relationship Type="http://schemas.openxmlformats.org/officeDocument/2006/relationships/notesSlide" Target="/ppt/notesSlides/notesSlide4.xml" Id="R4f87aacdddad4d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d82a9f91634f6a" /><Relationship Type="http://schemas.openxmlformats.org/officeDocument/2006/relationships/notesSlide" Target="/ppt/notesSlides/notesSlide5.xml" Id="Rdd941e00e28c4c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3d3989e31f4fc7" /><Relationship Type="http://schemas.openxmlformats.org/officeDocument/2006/relationships/image" Target="/ppt/media/image3.png" Id="R342dae808d4e40bc" /><Relationship Type="http://schemas.openxmlformats.org/officeDocument/2006/relationships/notesSlide" Target="/ppt/notesSlides/notesSlide6.xml" Id="R00b41af325464f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88fd5e09e496c" /><Relationship Type="http://schemas.openxmlformats.org/officeDocument/2006/relationships/notesSlide" Target="/ppt/notesSlides/notesSlide7.xml" Id="Re8c62455a1d540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9b5854f614e67" /><Relationship Type="http://schemas.openxmlformats.org/officeDocument/2006/relationships/notesSlide" Target="/ppt/notesSlides/notesSlide8.xml" Id="Raa7ea7d8ad8d47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f1ec03b4484259"/>
          <a:srcRect xmlns:a="http://schemas.openxmlformats.org/drawingml/2006/main" l="0" t="32422" r="0" b="324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2857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AB3B0-452A-43AE-9DAE-BFA424BA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194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7DEDF"/>
                </a:solidFill>
              </a:defRPr>
            </a:pPr>
            <a:r>
              <a:rPr sz="1050" b="1">
                <a:solidFill>
                  <a:srgbClr val="D7DEDF"/>
                </a:solidFill>
              </a:rPr>
              <a:t>LINKENITE PERSPECTIVES SERIES / ISSUE 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3C588A-046C-464F-80A4-64187349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6762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3678"/>
          </a:bodyPr>
          <a:lstStyle xmlns:a="http://schemas.openxmlformats.org/drawingml/2006/main"/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The Committee You</a:t>
            </a:r>
          </a:p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Cannot See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95B9F-3F61-4028-930E-B6D9FB29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809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D7DEDF"/>
                </a:solidFill>
              </a:defRPr>
            </a:pPr>
            <a:r>
              <a:rPr sz="1500">
                <a:solidFill>
                  <a:srgbClr val="D7DEDF"/>
                </a:solidFill>
              </a:rPr>
              <a:t>Why long-cycle technical sellers should treat relationship memory as sales infrastructure.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1E015-D861-45E2-806B-58C7FD33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769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Research briefing for deep-tech and industrial B2B founders and sellers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797803-FCBC-445A-B09A-EECE2F72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0769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August 2026 / Helsinki, EU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90A12-E688-4E24-AA19-362249C7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351E3-863E-439D-B81E-BA6B0CBF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94CD22-EB79-4A3D-B73E-129E270C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005440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0ADE943-3DA5-42B3-9742-C391EE3A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THE COMMITTEE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59E80-84EA-48E1-9DEE-A9F3D400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9433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A technical relationship can be an entry point to the buying system.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220A21-937B-4477-8A98-934090D11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1CB69-6B3A-4540-95A1-C40DE36C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F8F1A-E929-4489-B029-8C438F016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520"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182330"/>
                </a:solidFill>
              </a:defRPr>
            </a:pPr>
            <a:r>
              <a:rPr sz="2100">
                <a:solidFill>
                  <a:srgbClr val="182330"/>
                </a:solidFill>
              </a:rPr>
              <a:t>The first commercial question is not which persona to sequence next. It is what the current relationship can legitimately teach you about the committee: who owns the risk, which evidence is missing, and who else must be able to explain the decision.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A35DA4-E45A-4A8F-A9E5-12E6DEC9B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57400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182330"/>
                </a:solidFill>
              </a:defRPr>
            </a:pPr>
            <a:r>
              <a:rPr sz="825" b="1">
                <a:solidFill>
                  <a:srgbClr val="182330"/>
                </a:solidFill>
              </a:rPr>
              <a:t>A COMMITTEE RECORD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2DC0C-9BFA-48F6-AE43-21F95FE9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4286250" cy="26670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F032C-BA6C-4A68-A1D0-50158445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71750"/>
            <a:ext cx="3476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Technical contact / pilot 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4A3455-2357-41FA-AED9-082236693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95600"/>
            <a:ext cx="3476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A compact record turns a dormant conversation into an orientation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BB447E-AE30-4E5D-B013-30031EBB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590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BE9724-1B62-4879-A5D1-2BF34FE1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5242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87C487-88F7-4A92-AE2D-5B55594C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5052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Shared episode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63054C-BCD2-407D-BF4A-B0AF54740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72427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Thermal and integration constraints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DA5F81-3143-4016-8189-F98F08EC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624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243F94-D50D-4D1B-80C8-6F88DB5F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957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SIGNAL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E808E6-5E01-464D-8655-DFA4729E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0767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Current change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B851A5-6446-4502-B747-3646AB3D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29577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Program phase; ownership may have moved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51F194-1906-40AF-807A-F139F3C5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733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233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AA2F72-92FA-4314-B3EF-36AF2FDC6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6672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JUDGMENT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F19D76-C3B6-4498-A8E4-A8BBD70B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6482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Next state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F5C8D1-FB52-4987-B62A-766203DD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86727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Map, verify, reopen, wait, or close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DFABB-B8CF-45E4-806B-D871B22F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CURRENT PUBLIC GARTNER ANCHORS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43E4D2-AA3C-4046-BC08-3F63077A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70B1F1-EA90-4949-9B91-D654C077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00700"/>
            <a:ext cx="800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5-16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D13E5C-5BD5-4824-B920-47B35DD9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buying-group range across as many as four functions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7DAF12-1CFE-4C64-B296-C531C71E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EA01F4-E630-4D0C-B9E0-0E7B9047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600700"/>
            <a:ext cx="800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6-7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3031F8-1E61-405C-80E8-54EB9C38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average members in public tech-buying guidance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B93C21-79D0-4555-8585-EE230B2D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3327BEF-B7AD-46A7-AD38-A331A1AA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600700"/>
            <a:ext cx="800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CB5E5C8-F6E9-47C7-8693-0C67A4DFB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relationship can open the map; it cannot replace it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63FC366-D2E3-46E1-BF22-AB4352729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7A07240-5824-44FD-9AE8-1E9B0559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21E3D7A-84CD-4F7E-BE38-0DDBA02A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281109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BBA41F-FD38-48ED-817C-DD5ADD99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LONG-CYCLE MEMORY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E3136-5DF5-4F16-830B-027C8631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Long cycles turn lost context into memory debt.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C23EF6-1FEB-4F5B-81D1-2C64FA5B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F7D3D-562E-428F-AB95-A86DF1385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03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e78c0f50a4211"/>
          <a:srcRect xmlns:a="http://schemas.openxmlformats.org/drawingml/2006/main" l="0" t="6731" r="0" b="67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81200"/>
            <a:ext cx="4953000" cy="2857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56F55B-C7F9-4832-B838-8927A2D78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9812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WHAT DECAYS OVER 12-24 MONTHS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32C90-84C8-4205-B459-1DF86E9B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62200"/>
            <a:ext cx="44958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AD3526-CCE0-4BE3-B2D9-EF418B70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66975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Technical state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3A6C3-EBAC-4BEE-8AE3-33D36F38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466975"/>
            <a:ext cx="2266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162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Specification, test result, integration constraint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E087BA-81F4-41A0-ADEC-25D9E254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90850"/>
            <a:ext cx="44958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AED5E-CB7E-491F-8081-DAE50550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095625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Program state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6D554A-D1EE-45C8-8AA0-79762F22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95625"/>
            <a:ext cx="2266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Phase, timing, ownership, budget, risk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98BE24-E179-4885-A893-0ECA3635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619500"/>
            <a:ext cx="44958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ED541F-9523-4F13-AA74-4385AC6A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724275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Committee state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58F426-6624-47E4-B802-9EE5372E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724275"/>
            <a:ext cx="2266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279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Who entered, who blocked, who must validate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6D02EC-B948-4857-9213-57BCE62C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248150"/>
            <a:ext cx="44958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CB0D2F-F5CB-4E65-896A-665A19DC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352925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Relationship state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FA457B-AA09-4084-BCC5-9DC3C58E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352925"/>
            <a:ext cx="2266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821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Trust, shared episode, permission, last outcome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C214F4-1B10-4D18-87D3-C030CBED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172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E026D0-5133-4E03-91A8-BF065C7D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00675"/>
            <a:ext cx="9667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545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82330"/>
                </a:solidFill>
              </a:defRPr>
            </a:pPr>
            <a:r>
              <a:rPr sz="1425">
                <a:solidFill>
                  <a:srgbClr val="182330"/>
                </a:solidFill>
              </a:rPr>
              <a:t>Dormancy is a state to classify. Retrieve the shared episode, catch up on change, then decide whether the relationship can carry a next question.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8B7CE9-7D4D-4D40-A3DE-0FD93BE1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EC8534-DE96-45D5-9FFD-48F20F6D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6E6F88-ABD5-422A-B225-31D5C343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348554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6186821-1E59-4E6B-A596-C6CD9557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ENGINEER-TO-ENGINEER TRUST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400BB-7B9B-4B50-BF72-DADF8B9A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Trust survives when proof can travel.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399403-7B5B-4C0C-ACEE-6A7D0D7E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AC59C-A6F2-4CEC-809C-460A91B6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72CE3-E954-4B9B-9F37-234E75F5C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7153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82330"/>
                </a:solidFill>
              </a:defRPr>
            </a:pPr>
            <a:r>
              <a:rPr sz="1800">
                <a:solidFill>
                  <a:srgbClr val="182330"/>
                </a:solidFill>
              </a:rPr>
              <a:t>Industrial trust is not a substitute for performance evidence. It is the willingness to keep evaluating because the claim, the artifact, and the messenger remain coherent under scrutiny.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1D514-EDE6-43CE-83DC-86EDD693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A PROOF STACK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FD75E-9F76-48BB-950B-FB5E3D18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476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7DEDF"/>
          </a:solidFill>
          <a:ln xmlns:a="http://schemas.openxmlformats.org/drawingml/2006/main" w="9525">
            <a:solidFill>
              <a:srgbClr val="8FA4B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E75D9-3DBE-46C6-A36B-03301AC4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62375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CLAIM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840D2-4739-42DA-B7E2-1AE02E00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752850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What the system can 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ABC813-CA37-4A17-845A-3FCEECF7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476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034361-692A-46F3-8752-80618FC4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67200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ARTIFACT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7027E2-8041-4A05-ABF6-0DA8382F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2576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Test, drawing, specification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D9A85D-67F1-42B0-A237-A6A25A05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476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7DEDF"/>
          </a:solidFill>
          <a:ln xmlns:a="http://schemas.openxmlformats.org/drawingml/2006/main" w="9525">
            <a:solidFill>
              <a:srgbClr val="8FA4B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6454EE-80BF-4176-8F74-9A262A5D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72025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VALIDATION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CCE3FF-4755-49CB-87F2-395288FC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762500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Independent or third-party proof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C39BBD-B6C7-4BA3-9807-7292C378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476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4C51D6-9A30-46D6-9F66-43AAB03A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76850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REFERENCE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E8FF87-BD2B-4478-BC15-1D5F0508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26732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Peer in a comparable environment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3086A-5475-423B-A1F4-79C53A7D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0025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Q1 2026 INDUSTRIAL BUYER PULSE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A35EBC-8907-4EC5-BAD2-404E775A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43150"/>
            <a:ext cx="4495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529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3C4B5D"/>
                </a:solidFill>
              </a:defRPr>
            </a:pPr>
            <a:r>
              <a:rPr sz="1275">
                <a:solidFill>
                  <a:srgbClr val="3C4B5D"/>
                </a:solidFill>
              </a:rPr>
              <a:t>Among 303 North American manufacturing decision-makers, early-stage proof preferences were led by independent validation or certification, followed by industry customer references and supplier documentation.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BAED86-BF15-40B0-ADCB-94A2015C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5147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89C8F9-0FC7-46C6-B1C5-73D34BB1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429000"/>
            <a:ext cx="723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D49735"/>
                </a:solidFill>
              </a:defRPr>
            </a:pPr>
            <a:r>
              <a:rPr sz="1650">
                <a:solidFill>
                  <a:srgbClr val="D49735"/>
                </a:solidFill>
              </a:rPr>
              <a:t>29%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8A2F5A-EF7B-4211-B1EC-2E018D45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44805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independent validation / certification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C0552A-94AC-4704-9760-8B65313C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243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E629A1-B12D-41E5-B6E4-CE0D6C8B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038600"/>
            <a:ext cx="723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D49735"/>
                </a:solidFill>
              </a:defRPr>
            </a:pPr>
            <a:r>
              <a:rPr sz="1650">
                <a:solidFill>
                  <a:srgbClr val="D49735"/>
                </a:solidFill>
              </a:rPr>
              <a:t>20%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69B631-13E2-45DB-98CE-2047AB74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5765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customer reference from the industry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B70124-5F6F-416B-A864-4394481A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733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E26A9B-B9D7-49E6-B90F-9C2A70B7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723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D49735"/>
                </a:solidFill>
              </a:defRPr>
            </a:pPr>
            <a:r>
              <a:rPr sz="1650">
                <a:solidFill>
                  <a:srgbClr val="D49735"/>
                </a:solidFill>
              </a:rPr>
              <a:t>15%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AA0717-BBE1-4D10-858D-45F00C731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66725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supplier technical documentation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767FE7-FF84-4E52-A351-9956CC32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391150"/>
            <a:ext cx="44958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49AB774-882B-498B-B7D5-00C33624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5435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Directional survey, not a universal market law. The operational message is to make proof inspectable and shareable.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5FD0067-3769-46A0-996F-97535222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ECB5860-4716-469C-9579-ADC82BE0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CC92BE2-7E6C-46B5-9F6B-7AEE6DA7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369447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7D95F48-78D9-44E2-A404-5045BE0A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BRIDGE / COMMITTEE ORIENTATION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384784-E49C-4EDA-939C-FBEC1505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One technical contact is a bridge, not a buyer.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75CC14-994E-4D10-9987-6CE97EAA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0CA5CE-E87C-4DF6-B71E-A4CBFA4A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8E29C-45D3-4F20-A0AF-02A6F2229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RELATIONSHIP RECORD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33EE5-C69D-43D0-ADA2-E4576AA2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9530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591DB-BDDE-4AFA-8C37-783A18FA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1460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111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2330"/>
                </a:solidFill>
              </a:defRPr>
            </a:pPr>
            <a:r>
              <a:rPr sz="1575" b="1">
                <a:solidFill>
                  <a:srgbClr val="182330"/>
                </a:solidFill>
              </a:rPr>
              <a:t>Former pilot-line contact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6A06B0-1E1F-498F-A01C-5747F48C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337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7CE96C-06C1-482E-A29C-5DE42905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0670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A7CCE-937A-4366-A4C1-582C06A6B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0480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Shared episode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537ECA-9A98-4C94-89EA-37682274C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2670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Thermal / integration 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7A05B5-8D6B-46AA-8954-F7424B49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7052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A05377-1EED-4F82-97B4-D55ADC36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6385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SIGNAL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DD9710-6C6A-4133-A5CF-5587B2386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6195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Reason to reopen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FBA198-01AC-42F2-A568-A788C185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8385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Program phase may have changed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A2ED2-B9E9-4430-9212-FF8DEA6E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767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233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C1AF2-D5ED-41D8-9F51-D8FA88B3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2100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NEXT STATE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97EB7-F830-4E06-994A-D4EE47E6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1910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Owner's judgment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BAEBC-524B-45F2-A579-521509F0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4100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Ask for orientation; do not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0A631B-CFE1-471A-91D6-6E0DB61E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812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ASK FOR ORIENTATION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4DA52F-E91E-4537-8244-E585B7AF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4193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ACEEE5-9809-4A21-AA1D-D4E4E955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3812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What changed?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18D978-49B3-4149-8C7E-AC5E2C3D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6479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Specification, phase, ownership, risk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A90741-1AB1-4C2C-AB4D-2A973021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971800"/>
            <a:ext cx="36195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18648F-7EC9-4DF5-B1D1-172A3FB2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432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68F293-6F93-4E9D-8594-CA80E8FC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1051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Who else is involved?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EC31B2-9FD1-400D-87CE-3521399D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718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Engineering, operations, quality, procurement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7C3D4E-4FE2-46F6-8F8F-6B0730C4E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695700"/>
            <a:ext cx="36195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96DDD5-0213-4220-B747-12C7FDF1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671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6CF03B-97B7-43E2-B8EE-D1C38414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8290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What proof is missing?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E9A05ED-D8F8-4F4E-AEA6-71964A16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0957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Artifact, reference, test, pilot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2D34CCD-DC24-49F2-BF32-5719A4F9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419600"/>
            <a:ext cx="36195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3F0861F-3FF3-4961-952E-5D6BAAA9F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91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2E49AC6-FCD3-4A02-AA4C-999C7591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5529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What is permissible now?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AB38340-88EC-4257-A950-4E64BE27C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8196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Reopen, map, learn, wait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B5A2E64-04D2-4001-916F-097E39C1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172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11925"/>
          </a:solidFill>
          <a:ln xmlns:a="http://schemas.openxmlformats.org/drawingml/2006/main" w="9525">
            <a:solidFill>
              <a:srgbClr val="111925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DE996F4-ECD2-40F7-A4D0-EA82A0D7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9667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350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FBFAF6"/>
                </a:solidFill>
              </a:defRPr>
            </a:pPr>
            <a:r>
              <a:rPr sz="1425">
                <a:solidFill>
                  <a:srgbClr val="FBFAF6"/>
                </a:solidFill>
              </a:rPr>
              <a:t>The first note should make it easy for the contact to correct the seller's memory, name the next stakeholder, or decline without pressure.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0124F6E-5C80-42F7-AD26-5922454B6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F4A243C-71A8-43BA-A3F4-16303F4B2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05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BCDE025-EE3C-4C3A-B000-AC0B904B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775629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5718C5-F792-4401-9EBD-0392F0B18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CONFERENCE RELATIONSHIP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005B98-2289-46B3-881E-C0931709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Conferences compound when the context survives the event.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2E4A0C-C071-434F-99B2-EDB463C7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1BE9B-8044-405E-88F3-BB50A095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06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2dae808d4e40bc"/>
          <a:srcRect xmlns:a="http://schemas.openxmlformats.org/drawingml/2006/main" l="0" t="6944" r="0" b="69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5143500" cy="2952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BAE05-36D6-4759-AA10-ED6C03E6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WHAT THE TRADE-FAIR RESEARCH SUPPORTS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205993-AF22-4FAB-B2D4-B0428079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81250"/>
            <a:ext cx="4381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100A1E-D7D8-4295-A561-9DD96189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49555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Social exchange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27441B-9C05-4822-BDE7-6E333273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49555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Supports satisfaction and commitment in B2B trade-fair relationships.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FD5BA5-486A-4BEE-B55A-D857455B0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200400"/>
            <a:ext cx="4381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829E6-9273-4301-87EB-B5591E27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31470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Information exchange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53CEA-68DD-4720-9D96-69E8BC0A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3147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Can strengthen trust and relationship quality, especially when the product matters.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91D061-D2E8-4FF7-AD82-28584DE7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19550"/>
            <a:ext cx="4381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2F21B-589B-47A4-9216-E3B67212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13385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Event execution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90C424-BE77-4805-9984-CEE2A30A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13385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Staff proactivity, focus, and follow-up affect networking and lead efficiency.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D7FD81-BB76-44F4-A5AA-47E01F4A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172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AA70A3-A93F-42EC-84CF-BF5ADDEC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9667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108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82330"/>
                </a:solidFill>
              </a:defRPr>
            </a:pPr>
            <a:r>
              <a:rPr sz="1425">
                <a:solidFill>
                  <a:srgbClr val="182330"/>
                </a:solidFill>
              </a:rPr>
              <a:t>The event should end with a relationship record: shared technical question, peer context, evidence requested, and next permission.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131E5A-BB4C-461A-BA00-53B0FEECB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75C05-BD17-47F3-B239-2968DD15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6A07AA-099E-438D-B1B1-F701BD5D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90254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F73F3FA-2250-4E69-8DD9-0C957C2C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OPERATING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7C9851-9134-4C43-BB9E-E7884732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system should improve the next committee decision.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F04C4-C13C-4A5F-9422-3999415C9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58310-3DCD-4CEA-9870-4027E8EC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2D4F94-0238-4774-BD1B-0B9F13B1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1028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2330"/>
                </a:solidFill>
              </a:defRPr>
            </a:pPr>
            <a:r>
              <a:rPr sz="1725">
                <a:solidFill>
                  <a:srgbClr val="182330"/>
                </a:solidFill>
              </a:rPr>
              <a:t>A light operating layer is enough: retrieve the episode, verify what changed, map the stakeholders and proof gap, choose the next permissible move, and record the new state.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E49C9-6CF2-4563-B468-3EA53FDA6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COMMITTEE-MEMORY LOOP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D26C0-0F3D-4A78-974F-FF96B7087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86150"/>
            <a:ext cx="23241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07BA42-2814-4383-A8A2-CC3A54AA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915B36-B84C-428A-A570-CA0E5D05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638550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2330"/>
                </a:solidFill>
              </a:defRPr>
            </a:pPr>
            <a:r>
              <a:rPr sz="1425" b="1">
                <a:solidFill>
                  <a:srgbClr val="182330"/>
                </a:solidFill>
              </a:rPr>
              <a:t>Retrieve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6FB7B2-D52F-4D51-9FC8-01AE854D0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957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Last credible technical episode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1A7319-8411-4667-95ED-F1D54CBC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048125"/>
            <a:ext cx="3238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973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1BD798-844A-4600-98E6-2B173833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486150"/>
            <a:ext cx="23241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982084-F845-4601-B4BA-EAA6F671E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6576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FBB352-2FD7-4276-BC0C-C7774736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638550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2330"/>
                </a:solidFill>
              </a:defRPr>
            </a:pPr>
            <a:r>
              <a:rPr sz="1425" b="1">
                <a:solidFill>
                  <a:srgbClr val="182330"/>
                </a:solidFill>
              </a:rPr>
              <a:t>Verify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E66F44-6D7E-4753-B6F2-8EBE3096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0957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What changed since then?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B93FD-0D80-4ED0-900D-CE723754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4048125"/>
            <a:ext cx="3238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973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1BD298-114C-489F-B812-924137E3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486150"/>
            <a:ext cx="23241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F31818-9AA4-4861-8D1E-C87133D24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6576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53D5F0-B58B-4368-8EFC-AF06B6FE2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638550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2330"/>
                </a:solidFill>
              </a:defRPr>
            </a:pPr>
            <a:r>
              <a:rPr sz="1425" b="1">
                <a:solidFill>
                  <a:srgbClr val="182330"/>
                </a:solidFill>
              </a:rPr>
              <a:t>Map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BC3EC8-8C51-4D51-A260-A8FBAA72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0957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Who must accept the decision?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45FFF2-2CCA-4597-9697-DB4FBC23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048125"/>
            <a:ext cx="3238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973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FFD32F-22A4-4527-A3ED-A45D66255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486150"/>
            <a:ext cx="23241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A881BF-B6AE-48FE-93C2-E5A57470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6576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EDF503-C8F7-4A83-9C1F-4D8DE1AA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638550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2330"/>
                </a:solidFill>
              </a:defRPr>
            </a:pPr>
            <a:r>
              <a:rPr sz="1425" b="1">
                <a:solidFill>
                  <a:srgbClr val="182330"/>
                </a:solidFill>
              </a:rPr>
              <a:t>Record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22936A-305C-4102-BA1C-2FE63CED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0957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What is the next state?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0550D6-76B2-4676-818A-5E9EEF76B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THE RECORD STAYS COMPACT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A4AC2B-3558-4C6C-8078-D056A751B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4381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CCF007-667E-4F7F-A805-749CB540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3911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2330"/>
                </a:solidFill>
              </a:defRPr>
            </a:pPr>
            <a:r>
              <a:rPr sz="975" b="1">
                <a:solidFill>
                  <a:srgbClr val="182330"/>
                </a:solidFill>
              </a:rPr>
              <a:t>Context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4F210C-E6C9-4590-B1AA-0030A2A8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3911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The prior problem, evidence, and people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462151-EBBD-4499-920E-692758B8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4381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F920EAF-891D-4035-854E-FCA78DCD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7721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2330"/>
                </a:solidFill>
              </a:defRPr>
            </a:pPr>
            <a:r>
              <a:rPr sz="975" b="1">
                <a:solidFill>
                  <a:srgbClr val="182330"/>
                </a:solidFill>
              </a:rPr>
              <a:t>Signal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288294F-AFAA-4C20-98DE-D79B5C0A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7721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The current change worth reviewing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F6C2B36-27B9-4C6C-80C8-F755386E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38875"/>
            <a:ext cx="4381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438EFE2-3652-4A5E-817C-9B7F832A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1531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2330"/>
                </a:solidFill>
              </a:defRPr>
            </a:pPr>
            <a:r>
              <a:rPr sz="975" b="1">
                <a:solidFill>
                  <a:srgbClr val="182330"/>
                </a:solidFill>
              </a:rPr>
              <a:t>Judgment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A0F9E12-8DE0-4A07-B94B-BF978E3E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1531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Reopen, map, learn, wait, or close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11C8BB-9B1A-40D3-8D59-48097BF1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84167C3-ED66-42A9-8808-DC979617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05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35C7783-A6F9-4E0B-852F-C518DD3B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689712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9AF41-CE20-44F3-83E0-4DFD004E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42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HONEST LIMIT / OPERATING COMMITMENTS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A74D5D-F408-439A-AEBE-99F6B094C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954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3600">
                <a:solidFill>
                  <a:srgbClr val="FBFAF6"/>
                </a:solidFill>
              </a:defRPr>
            </a:pPr>
            <a:r>
              <a:rPr sz="3600">
                <a:solidFill>
                  <a:srgbClr val="FBFAF6"/>
                </a:solidFill>
              </a:rPr>
              <a:t>Make the committee legible.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5FAE05-70A9-4E4A-8610-991D068C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876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D7DEDF"/>
                </a:solidFill>
              </a:defRPr>
            </a:pPr>
            <a:r>
              <a:rPr sz="2100">
                <a:solidFill>
                  <a:srgbClr val="D7DEDF"/>
                </a:solidFill>
              </a:rPr>
              <a:t>Relationship memory is sales infrastructure for long-cycle markets.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98B6A9-6271-4740-9F0A-D5915EEF9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290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Treat technical relationships as compact, current records - not dormant names.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AD7CD-B02D-4664-9259-8F23ACB9F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909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6B7B4-1214-4454-A801-8784DF7B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862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Refresh the shared episode before asking for attention.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D5BE82-C1A6-4FE0-948D-93BCD94A5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481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BF27FB-EB11-43A8-9A28-A6470439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434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Use one contact to map the committee, not to pretend the committee is simple.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43E20-68F0-4247-A8B1-5CAF60A66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053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31AE7-2E3E-4FEA-8490-6847B017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Make proof portable, peer-verifiable, and explicit about its limits.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603796-08B8-43ED-9E76-37E5A600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625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957B7-59D2-436A-B9DD-520CBFDD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Record the next committee state after every meaningful interaction.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BEBA38-2F3A-4CEF-A9FC-9DD4EB10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531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D7DEDF"/>
                </a:solidFill>
              </a:defRPr>
            </a:pPr>
            <a:r>
              <a:rPr sz="1275">
                <a:solidFill>
                  <a:srgbClr val="D7DEDF"/>
                </a:solidFill>
              </a:rPr>
              <a:t>Start with ten relationships. Write down the last technical episode, the change, the missing stakeholder, and the next permissible move.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560593-AA8B-4D26-9975-C359DE33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49ADC-B31D-4321-9CB2-D1EF38F0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6627B-A33B-4CC2-8018-00DBB0F7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793979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2026-08-12T14:30:04.0750000Z</dcterms:created>
  <dcterms:modified xsi:type="dcterms:W3CDTF">2026-08-12T14:30:04.0750000Z</dcterms:modified>
</coreProperties>
</file>