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f83a93ef30474e" /><Relationship Type="http://schemas.openxmlformats.org/officeDocument/2006/relationships/extended-properties" Target="/docProps/app.xml" Id="R4b0a43f670e042c6" /><Relationship Type="http://schemas.openxmlformats.org/officeDocument/2006/relationships/officeDocument" Target="/ppt/presentation.xml" Id="Ra7df5d4980a047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165e33924a4d47"/>
  </p:sldMasterIdLst>
  <p:notesMasterIdLst>
    <p:notesMasterId xmlns:r="http://schemas.openxmlformats.org/officeDocument/2006/relationships" r:id="R3ab3b4d8ff454643"/>
  </p:notesMasterIdLst>
  <p:sldIdLst>
    <p:sldId xmlns:r="http://schemas.openxmlformats.org/officeDocument/2006/relationships" id="256" r:id="R415bab1671164f76"/>
    <p:sldId xmlns:r="http://schemas.openxmlformats.org/officeDocument/2006/relationships" id="257" r:id="R3ccca1e9df4548df"/>
    <p:sldId xmlns:r="http://schemas.openxmlformats.org/officeDocument/2006/relationships" id="258" r:id="Re06de6702b2b4d99"/>
    <p:sldId xmlns:r="http://schemas.openxmlformats.org/officeDocument/2006/relationships" id="259" r:id="R03c73f5f293a4bb2"/>
    <p:sldId xmlns:r="http://schemas.openxmlformats.org/officeDocument/2006/relationships" id="260" r:id="Rb43201c1f70842e0"/>
    <p:sldId xmlns:r="http://schemas.openxmlformats.org/officeDocument/2006/relationships" id="261" r:id="Ra9d567015bce46b4"/>
    <p:sldId xmlns:r="http://schemas.openxmlformats.org/officeDocument/2006/relationships" id="262" r:id="Rd6ba5cde2ef447db"/>
    <p:sldId xmlns:r="http://schemas.openxmlformats.org/officeDocument/2006/relationships" id="263" r:id="R6ad7469d4551439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14327cf7d5d408d" /><Relationship Type="http://schemas.openxmlformats.org/officeDocument/2006/relationships/slideMaster" Target="/ppt/slideMasters/slideMaster1.xml" Id="Rd9165e33924a4d47" /><Relationship Type="http://schemas.openxmlformats.org/officeDocument/2006/relationships/notesMaster" Target="/ppt/notesMasters/notesMaster1.xml" Id="R3ab3b4d8ff454643" /><Relationship Type="http://schemas.openxmlformats.org/officeDocument/2006/relationships/presProps" Target="/ppt/presProps.xml" Id="Ra3d4c5fa35ff4b5a" /><Relationship Type="http://schemas.openxmlformats.org/officeDocument/2006/relationships/tableStyles" Target="/ppt/tableStyles.xml" Id="Rf1665cb9b9ed43f2" /><Relationship Type="http://schemas.openxmlformats.org/officeDocument/2006/relationships/slide" Target="/ppt/slides/slide1.xml" Id="R415bab1671164f76" /><Relationship Type="http://schemas.openxmlformats.org/officeDocument/2006/relationships/slide" Target="/ppt/slides/slide2.xml" Id="R3ccca1e9df4548df" /><Relationship Type="http://schemas.openxmlformats.org/officeDocument/2006/relationships/slide" Target="/ppt/slides/slide3.xml" Id="Re06de6702b2b4d99" /><Relationship Type="http://schemas.openxmlformats.org/officeDocument/2006/relationships/slide" Target="/ppt/slides/slide4.xml" Id="R03c73f5f293a4bb2" /><Relationship Type="http://schemas.openxmlformats.org/officeDocument/2006/relationships/slide" Target="/ppt/slides/slide5.xml" Id="Rb43201c1f70842e0" /><Relationship Type="http://schemas.openxmlformats.org/officeDocument/2006/relationships/slide" Target="/ppt/slides/slide6.xml" Id="Ra9d567015bce46b4" /><Relationship Type="http://schemas.openxmlformats.org/officeDocument/2006/relationships/slide" Target="/ppt/slides/slide7.xml" Id="Rd6ba5cde2ef447db" /><Relationship Type="http://schemas.openxmlformats.org/officeDocument/2006/relationships/slide" Target="/ppt/slides/slide8.xml" Id="R6ad7469d455143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909475249848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504b2e2c7c478b" /><Relationship Type="http://schemas.openxmlformats.org/officeDocument/2006/relationships/notesMaster" Target="/ppt/notesMasters/notesMaster1.xml" Id="Rca2f200ed2bc41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a8132b0b67d4074" /><Relationship Type="http://schemas.openxmlformats.org/officeDocument/2006/relationships/notesMaster" Target="/ppt/notesMasters/notesMaster1.xml" Id="R4ce362bd38754e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d867fc7ac24b3e" /><Relationship Type="http://schemas.openxmlformats.org/officeDocument/2006/relationships/notesMaster" Target="/ppt/notesMasters/notesMaster1.xml" Id="Rd839b6bf874446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04294a65c94d79" /><Relationship Type="http://schemas.openxmlformats.org/officeDocument/2006/relationships/notesMaster" Target="/ppt/notesMasters/notesMaster1.xml" Id="Rbccd526c0b3041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7e38808cd0402f" /><Relationship Type="http://schemas.openxmlformats.org/officeDocument/2006/relationships/notesMaster" Target="/ppt/notesMasters/notesMaster1.xml" Id="R560f3dcccc3548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9f01f71bd74e7f" /><Relationship Type="http://schemas.openxmlformats.org/officeDocument/2006/relationships/notesMaster" Target="/ppt/notesMasters/notesMaster1.xml" Id="R598222a9bc894b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dd0c2587cef42d8" /><Relationship Type="http://schemas.openxmlformats.org/officeDocument/2006/relationships/notesMaster" Target="/ppt/notesMasters/notesMaster1.xml" Id="Rb1180dbc1f8244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7d65979d54040d1" /><Relationship Type="http://schemas.openxmlformats.org/officeDocument/2006/relationships/notesMaster" Target="/ppt/notesMasters/notesMaster1.xml" Id="R5ace2ce2c05246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Generated visual: ../images/founder-network-hero.png.</a:t>
            </a:r>
          </a:p>
          <a:p xmlns:a="http://schemas.openxmlformats.org/drawingml/2006/main">
            <a:r>
              <a:t>No externally sourced non-trivial claim on this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Nai et al. / INSEAD: https://www.insead.edu/faculty-research/publications/working-papers/a-foot-door-field-experiments-entrepreneurs-network</a:t>
            </a:r>
          </a:p>
          <a:p xmlns:a="http://schemas.openxmlformats.org/drawingml/2006/main">
            <a:r>
              <a:t>Gompers et al. / NBER: https://www.nber.org/digest/dec16/how-do-venture-capitalists-make-decisions</a:t>
            </a:r>
          </a:p>
          <a:p xmlns:a="http://schemas.openxmlformats.org/drawingml/2006/main">
            <a:r>
              <a:t>The relationship-record framing is the briefing's synthesis.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Shane and Cable: https://pubsonline.informs.org/doi/pdf/10.1287/mnsc.48.3.364.7731</a:t>
            </a:r>
          </a:p>
          <a:p xmlns:a="http://schemas.openxmlformats.org/drawingml/2006/main">
            <a:r>
              <a:t>Guenther, Ozcan, Sassmannshausen: https://www.sciencedirect.com/science/article/pii/S0883902622000428</a:t>
            </a:r>
          </a:p>
          <a:p xmlns:a="http://schemas.openxmlformats.org/drawingml/2006/main">
            <a:r>
              <a:t>Generated visual: ../images/dormant-investor-signal.png.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Nai et al. / INSEAD: https://www.insead.edu/faculty-research/publications/working-papers/a-foot-door-field-experiments-entrepreneurs-network</a:t>
            </a:r>
          </a:p>
          <a:p xmlns:a="http://schemas.openxmlformats.org/drawingml/2006/main">
            <a:r>
              <a:t>First Round: https://www.firstround.com/who-we-back</a:t>
            </a:r>
          </a:p>
          <a:p xmlns:a="http://schemas.openxmlformats.org/drawingml/2006/main">
            <a:r>
              <a:t>NFX: https://www.nfx.com/post/the-non-obvious-guide-to-fundraising</a:t>
            </a:r>
          </a:p>
          <a:p xmlns:a="http://schemas.openxmlformats.org/drawingml/2006/main">
            <a:r>
              <a:t>The no-universal-benchmark statement is a synthesis of the differing denominators in these sources.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Nai et al. / INSEAD: https://www.insead.edu/faculty-research/publications/working-papers/a-foot-door-field-experiments-entrepreneurs-network</a:t>
            </a:r>
          </a:p>
          <a:p xmlns:a="http://schemas.openxmlformats.org/drawingml/2006/main">
            <a:r>
              <a:t>Rondi, Levin, De Massis: https://pubsonline.informs.org/doi/abs/10.1287/orsc.2023.1685</a:t>
            </a:r>
          </a:p>
          <a:p xmlns:a="http://schemas.openxmlformats.org/drawingml/2006/main">
            <a:r>
              <a:t>Aknin and Sandstrom: https://www.nature.com/articles/s44271-024-00075-8</a:t>
            </a:r>
          </a:p>
          <a:p xmlns:a="http://schemas.openxmlformats.org/drawingml/2006/main">
            <a:r>
              <a:t>The note is illustrative synthesis, not a customer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Product description is based on the user-provided Linkenite brief; no external product-performance claim is made.</a:t>
            </a:r>
          </a:p>
          <a:p xmlns:a="http://schemas.openxmlformats.org/drawingml/2006/main">
            <a:r>
              <a:t>The pipeline framing and loop are the briefing's synthesis.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First Round: https://www.firstround.com/who-we-back</a:t>
            </a:r>
          </a:p>
          <a:p xmlns:a="http://schemas.openxmlformats.org/drawingml/2006/main">
            <a:r>
              <a:t>NFX: https://www.nfx.com/post/the-non-obvious-guide-to-fundraising</a:t>
            </a:r>
          </a:p>
          <a:p xmlns:a="http://schemas.openxmlformats.org/drawingml/2006/main">
            <a:r>
              <a:t>Guenther, Ozcan, Sassmannshausen: https://www.sciencedirect.com/science/article/pii/S0883902622000428</a:t>
            </a:r>
          </a:p>
          <a:p xmlns:a="http://schemas.openxmlformats.org/drawingml/2006/main">
            <a:r>
              <a:t>The target record is illustrative synthesis.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Gompers et al. / NBER: https://www.nber.org/digest/dec16/how-do-venture-capitalists-make-decisions</a:t>
            </a:r>
          </a:p>
          <a:p xmlns:a="http://schemas.openxmlformats.org/drawingml/2006/main">
            <a:r>
              <a:t>Shane and Cable: https://pubsonline.informs.org/doi/pdf/10.1287/mnsc.48.3.364.7731</a:t>
            </a:r>
          </a:p>
          <a:p xmlns:a="http://schemas.openxmlformats.org/drawingml/2006/main">
            <a:r>
              <a:t>Closing synthesis from the Issue 06 briefing.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f8630769a140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abc1cb6656449fb" /><Relationship Type="http://schemas.openxmlformats.org/officeDocument/2006/relationships/slideLayout" Target="/ppt/slideLayouts/slideLayout1.xml" Id="Rd48ace018f204aa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8ace018f204aa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203771a0b448ff" /><Relationship Type="http://schemas.openxmlformats.org/officeDocument/2006/relationships/image" Target="/ppt/media/image.png" Id="R1948e7929cad4384" /><Relationship Type="http://schemas.openxmlformats.org/officeDocument/2006/relationships/notesSlide" Target="/ppt/notesSlides/notesSlide1.xml" Id="Rd7342e77fb9e4c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8c5f6e43a84d47" /><Relationship Type="http://schemas.openxmlformats.org/officeDocument/2006/relationships/notesSlide" Target="/ppt/notesSlides/notesSlide2.xml" Id="Rc6777aa5b1ec486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46d6d78e5145e1" /><Relationship Type="http://schemas.openxmlformats.org/officeDocument/2006/relationships/image" Target="/ppt/media/image2.png" Id="R1e37b6b3e9044297" /><Relationship Type="http://schemas.openxmlformats.org/officeDocument/2006/relationships/notesSlide" Target="/ppt/notesSlides/notesSlide3.xml" Id="Rd481e73ac51745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91cdb376ca4776" /><Relationship Type="http://schemas.openxmlformats.org/officeDocument/2006/relationships/notesSlide" Target="/ppt/notesSlides/notesSlide4.xml" Id="Rfc08f9cb2f50441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5f6513b8d74f79" /><Relationship Type="http://schemas.openxmlformats.org/officeDocument/2006/relationships/notesSlide" Target="/ppt/notesSlides/notesSlide5.xml" Id="Rccbf904526574df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3ad530f6044ad9" /><Relationship Type="http://schemas.openxmlformats.org/officeDocument/2006/relationships/notesSlide" Target="/ppt/notesSlides/notesSlide6.xml" Id="R59dd014f8b334a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5d8e5c24ef4d5e" /><Relationship Type="http://schemas.openxmlformats.org/officeDocument/2006/relationships/notesSlide" Target="/ppt/notesSlides/notesSlide7.xml" Id="R96c3cd55908941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721e310277452e" /><Relationship Type="http://schemas.openxmlformats.org/officeDocument/2006/relationships/notesSlide" Target="/ppt/notesSlides/notesSlide8.xml" Id="R21ae3787b84d484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9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48e7929cad4384"/>
          <a:srcRect xmlns:a="http://schemas.openxmlformats.org/drawingml/2006/main" l="0" t="28067" r="0" b="280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3009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20BA27-13EB-4A12-B8FB-3EE305325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33750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7DEDF"/>
                </a:solidFill>
              </a:defRPr>
            </a:pPr>
            <a:r>
              <a:rPr sz="1050" b="1">
                <a:solidFill>
                  <a:srgbClr val="D7DEDF"/>
                </a:solidFill>
              </a:rPr>
              <a:t>LINKENITE PERSPECTIVES SERIES / ISSUE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A6FB98-CFDA-4447-A865-1D9004AB5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71900"/>
            <a:ext cx="676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86494"/>
          </a:bodyPr>
          <a:lstStyle xmlns:a="http://schemas.openxmlformats.org/drawingml/2006/main"/>
          <a:p xmlns:a="http://schemas.openxmlformats.org/drawingml/2006/main">
            <a:pPr>
              <a:defRPr sz="4350">
                <a:solidFill>
                  <a:srgbClr val="FBFAF6"/>
                </a:solidFill>
              </a:defRPr>
            </a:pPr>
            <a:r>
              <a:rPr sz="4350">
                <a:solidFill>
                  <a:srgbClr val="FBFAF6"/>
                </a:solidFill>
              </a:rPr>
              <a:t>The Path You</a:t>
            </a:r>
          </a:p>
          <a:p xmlns:a="http://schemas.openxmlformats.org/drawingml/2006/main">
            <a:pPr>
              <a:defRPr sz="4350">
                <a:solidFill>
                  <a:srgbClr val="FBFAF6"/>
                </a:solidFill>
              </a:defRPr>
            </a:pPr>
            <a:r>
              <a:rPr sz="4350">
                <a:solidFill>
                  <a:srgbClr val="FBFAF6"/>
                </a:solidFill>
              </a:rPr>
              <a:t>Already Have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3CEA5-1811-45D6-8D38-DDCCEACA1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19700"/>
            <a:ext cx="790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D7DEDF"/>
                </a:solidFill>
              </a:defRPr>
            </a:pPr>
            <a:r>
              <a:rPr sz="1500">
                <a:solidFill>
                  <a:srgbClr val="D7DEDF"/>
                </a:solidFill>
              </a:rPr>
              <a:t>How founders can turn dormant relationships into specific, credible paths to investor conversations.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7C8DD6-5C3A-42A7-A0AB-A28CA4810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0769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D7DEDF"/>
                </a:solidFill>
              </a:defRPr>
            </a:pPr>
            <a:r>
              <a:rPr sz="900">
                <a:solidFill>
                  <a:srgbClr val="D7DEDF"/>
                </a:solidFill>
              </a:rPr>
              <a:t>Research briefing for founders raising capital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570A19-111F-4FE0-93A6-4ACF890D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0769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>
                <a:solidFill>
                  <a:srgbClr val="D7DEDF"/>
                </a:solidFill>
              </a:defRPr>
            </a:pPr>
            <a:r>
              <a:rPr sz="900">
                <a:solidFill>
                  <a:srgbClr val="D7DEDF"/>
                </a:solidFill>
              </a:rPr>
              <a:t>August 2026 / Helsinki, EU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09EBF0-7F28-4266-AF4A-D628A27CD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845EC-8D7B-43A3-9AFC-D056EFECD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7DEDF"/>
                </a:solidFill>
              </a:defRPr>
            </a:pPr>
            <a:r>
              <a:rPr sz="750" b="1">
                <a:solidFill>
                  <a:srgbClr val="D7DEDF"/>
                </a:solidFill>
              </a:rPr>
              <a:t>LINKENITE PERSPECTIVES / ISSUE 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87E518-AF04-41A8-A7F6-37E1C4552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D7DEDF"/>
                </a:solidFill>
              </a:defRPr>
            </a:pPr>
            <a:r>
              <a:rPr sz="750">
                <a:solidFill>
                  <a:srgbClr val="D7DED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90650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1F2CF9B-6D48-4FFD-8AA9-8766E868E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552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THE PROPOSITION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C3B46-2581-4770-8F2B-C945A9121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88075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Fundraising is a relationship-routing problem before it is an outreach problem.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A63142-3637-4E03-8146-5644B357F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6B9410-4C7C-44A4-9FBD-8CB8289F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619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A582DA-7A7C-4129-A693-9EB8C472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5095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667"/>
          </a:bodyPr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82330"/>
                </a:solidFill>
              </a:defRPr>
            </a:pPr>
            <a:r>
              <a:rPr sz="2025">
                <a:solidFill>
                  <a:srgbClr val="182330"/>
                </a:solidFill>
              </a:rPr>
              <a:t>The network is not a list of potential checks. It is a set of people who may carry context, judgment, or a path to the right investor. The work is to identify which kind of help each relationship can credibly support, then make the smallest specific ask.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CB5C42-C04E-4662-9836-C7C78550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19300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182330"/>
                </a:solidFill>
              </a:defRPr>
            </a:pPr>
            <a:r>
              <a:rPr sz="825" b="1">
                <a:solidFill>
                  <a:srgbClr val="182330"/>
                </a:solidFill>
              </a:rPr>
              <a:t>A TARGET RECORD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2365C0-08FF-4AEA-BE7D-2D0C30EC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24100"/>
            <a:ext cx="4286250" cy="2724150"/>
          </a:xfrm>
          <a:prstGeom xmlns:a="http://schemas.openxmlformats.org/drawingml/2006/main" prst="roundRect">
            <a:avLst>
              <a:gd name="adj" fmla="val 2797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BB8AF-5D28-456B-B095-0D679A130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5336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82330"/>
                </a:solidFill>
              </a:defRPr>
            </a:pPr>
            <a:r>
              <a:rPr sz="1500" b="1">
                <a:solidFill>
                  <a:srgbClr val="182330"/>
                </a:solidFill>
              </a:rPr>
              <a:t>Investor / seed thesis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CFDB9A-713B-4CE9-86AA-2B91791AC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857500"/>
            <a:ext cx="3476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The useful record is not a name. It is a compact explanation of why this path could make sense now.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F92555-7D35-4B8C-8E0D-FD3075CAD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543300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C47E9B-0256-402D-8794-D33E19707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476625"/>
            <a:ext cx="109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FA4B5"/>
                </a:solidFill>
              </a:defRPr>
            </a:pPr>
            <a:r>
              <a:rPr sz="750" b="1">
                <a:solidFill>
                  <a:srgbClr val="8FA4B5"/>
                </a:solidFill>
              </a:rPr>
              <a:t>CONTEXT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CE1903-611C-43E8-935A-560423C9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457575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Shared proof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08D106-4DC8-410B-BA6C-A68346EF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676650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Worked together; saw the founder operate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C1D44A-4CDC-4136-A995-57AAFE77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114800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1DF95F-F858-4005-BFA0-44F0DAA18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048125"/>
            <a:ext cx="109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49735"/>
                </a:solidFill>
              </a:defRPr>
            </a:pPr>
            <a:r>
              <a:rPr sz="750" b="1">
                <a:solidFill>
                  <a:srgbClr val="D49735"/>
                </a:solidFill>
              </a:rPr>
              <a:t>SIGNAL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F499EC-188C-42AA-BB07-A8C65715A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029075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Target fit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4A91B2-5971-472E-BD9D-CF2CFEB7C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248150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Knows the right partner and thesis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B73327-D1D2-4AAE-9444-DC2240648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686300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233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11B990-A0EB-4B9F-9728-50CC85CD4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619625"/>
            <a:ext cx="109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82330"/>
                </a:solidFill>
              </a:defRPr>
            </a:pPr>
            <a:r>
              <a:rPr sz="750" b="1">
                <a:solidFill>
                  <a:srgbClr val="182330"/>
                </a:solidFill>
              </a:rPr>
              <a:t>JUDGMENT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0A3D8D-EAFE-48C1-B26D-4C3A81CDC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600575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Next state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EF62E5-75EF-40F0-A9A0-7A518E339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819650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Ask, wait, cold route, or close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85F119-5168-4CF4-9827-8E6A3E5B3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81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THREE ANCHORS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718F49-CF5A-4E8F-86BE-C393B10E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33337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58B38E-AA04-4A0D-9539-D8CBD005E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743575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1333"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D49735"/>
                </a:solidFill>
              </a:defRPr>
            </a:pPr>
            <a:r>
              <a:rPr sz="1875">
                <a:solidFill>
                  <a:srgbClr val="D49735"/>
                </a:solidFill>
              </a:rPr>
              <a:t>6x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1780FC-31A7-49AB-BBE7-920DA4ED2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7531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investor-centric contact selection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698E89-53A0-4B82-BE99-18DE187A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638800"/>
            <a:ext cx="33337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ACFB08-1359-46B5-A09C-2007806BC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743575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1333"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D49735"/>
                </a:solidFill>
              </a:defRPr>
            </a:pPr>
            <a:r>
              <a:rPr sz="1875">
                <a:solidFill>
                  <a:srgbClr val="D49735"/>
                </a:solidFill>
              </a:rPr>
              <a:t>3x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A52C7E4-1267-4D3F-8228-67C7B9285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7531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reciprocity in the same experiment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271F2C2-3880-4536-A944-37B0E55BE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5638800"/>
            <a:ext cx="33337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2DC0CFE-368F-458E-81C9-39E402BC0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743575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1333"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D49735"/>
                </a:solidFill>
              </a:defRPr>
            </a:pPr>
            <a:r>
              <a:rPr sz="1875">
                <a:solidFill>
                  <a:srgbClr val="D49735"/>
                </a:solidFill>
              </a:rPr>
              <a:t>885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E800C7D-DCCB-4EAA-AC43-D4CA6279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57531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institutional VCs surveyed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6C07F6F-A7FF-4B3B-B663-482BA21C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5E5DEC8-01AD-41CC-A1B8-BB589E16E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06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93EE257-02F8-4D52-AF77-6D6628429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968163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DFD195-5D17-4B28-AFAE-C3F9159F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552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SIGNAL / INFORMATION ASYMMETRY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F578DC-7EE9-4F55-8CEA-C13F5C93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The introduction is a signal, not just a shortcut.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64DE3D-BBC3-4183-87C1-545B7F3D3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F0FF2-73FE-48D3-9EED-6542641E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619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03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37b6b3e9044297"/>
          <a:srcRect xmlns:a="http://schemas.openxmlformats.org/drawingml/2006/main" l="3705" t="0" r="37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952625"/>
            <a:ext cx="4857750" cy="2952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E41078-398B-443A-BD30-32A6A24B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5262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WHAT THE HANDOFF CAN CARRY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2C96FD-83F8-4E48-A15F-903E5939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438400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099F33-07D3-4657-A91D-BE740EFD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3812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ACCESS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3F1BF3-ABAC-4205-9C12-02FE09D14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619375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9214"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82330"/>
                </a:solidFill>
              </a:defRPr>
            </a:pPr>
            <a:r>
              <a:rPr sz="1350">
                <a:solidFill>
                  <a:srgbClr val="182330"/>
                </a:solidFill>
              </a:rPr>
              <a:t>A reason for the investor to give the founder a first look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F11DEC-28EA-444B-975B-09ACA1DF9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2897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4EE373-7174-4B45-A2F5-0299BE63F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171825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INFORMATION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392E1F-62FA-4F91-9B2A-C5AF300FC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40995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9797"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82330"/>
                </a:solidFill>
              </a:defRPr>
            </a:pPr>
            <a:r>
              <a:rPr sz="1350">
                <a:solidFill>
                  <a:srgbClr val="182330"/>
                </a:solidFill>
              </a:rPr>
              <a:t>Context about the founder, the problem, or the market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F6188-ECB8-41C8-A4DD-4ECAC0D1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19550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42B41C-6769-4839-B5D7-CBE10293B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96240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JUDGMENT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B1CA6F-A242-4D3E-B41D-4FEA01B7C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200525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82330"/>
                </a:solidFill>
              </a:defRPr>
            </a:pPr>
            <a:r>
              <a:rPr sz="1350">
                <a:solidFill>
                  <a:srgbClr val="182330"/>
                </a:solidFill>
              </a:rPr>
              <a:t>A referrer's decision that this fit is worth examining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DC67A5-AC51-442C-9134-3E8A1D408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57800"/>
            <a:ext cx="101917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5611E7-9DA6-4EAC-A2A6-437C9C55C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29250"/>
            <a:ext cx="966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242"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82330"/>
                </a:solidFill>
              </a:defRPr>
            </a:pPr>
            <a:r>
              <a:rPr sz="1350">
                <a:solidFill>
                  <a:srgbClr val="182330"/>
                </a:solidFill>
              </a:rPr>
              <a:t>Shane and Cable find that ties influence seed-stage venture selection through information transfer. The investor is not simply obeying a friend; the investor is learning faster.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B46C6B-8AE7-47E5-9F68-9C409FD26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319D0B-008E-4795-A63D-BBB10D3E4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40BF87-3330-4E19-A094-20EBDFD0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54965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C697DA-2100-4989-A7B8-75306056F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552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EVIDENCE / WARM VERSUS COLD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1708B2-50F5-4347-8C15-2A331369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94775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The clean number is about referral selection, not investment conversion.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7C1459-2CE5-4554-8D41-F79EAC14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407701-60BD-45B5-B32D-7B0F1693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619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F02AD7-D3D7-4A35-B515-7A84A1D95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032"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3C4B5D"/>
                </a:solidFill>
              </a:defRPr>
            </a:pPr>
            <a:r>
              <a:rPr sz="1575">
                <a:solidFill>
                  <a:srgbClr val="3C4B5D"/>
                </a:solidFill>
              </a:rPr>
              <a:t>There is no single, comparable warm-versus-cold conversion table in the sources reviewed. Reply, meeting, diligence, and investment are different denominators. Use the evidence that actually matches the decision.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BF51DC-FB23-4024-84C0-E421466D8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FIELD EXPERIMENT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962324-C536-4AA6-B8FD-D84B55B9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575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8FA4B5"/>
                </a:solidFill>
              </a:defRPr>
            </a:pPr>
            <a:r>
              <a:rPr sz="825" b="1">
                <a:solidFill>
                  <a:srgbClr val="8FA4B5"/>
                </a:solidFill>
              </a:rPr>
              <a:t>PRACTITIONER EVIDENCE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D6D919-AB92-4B43-9D09-B2410E375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57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182330"/>
                </a:solidFill>
              </a:defRPr>
            </a:pPr>
            <a:r>
              <a:rPr sz="825" b="1">
                <a:solidFill>
                  <a:srgbClr val="182330"/>
                </a:solidFill>
              </a:rPr>
              <a:t>OPERATING IMPLICATION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724C7E-D496-4A8A-A509-E1220560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1432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2413F2-3661-450F-845C-EBE71CA90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290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974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6x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425C4E-F53D-4E30-83AF-622F9D9CB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343275"/>
            <a:ext cx="333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Investor-centric contacts produced more successful referrals than habitual self-proximate contacts.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EAECC2-29FB-4054-9C58-10720E023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343275"/>
            <a:ext cx="2857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Choose connectors for investor relevance, not just closeness.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1F6A73-1F4A-4FEB-9474-0C1D90650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31432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C1A036-31BD-419F-8E59-965FBAB87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053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974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3x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3A4DC8-3EBF-4818-8AD2-AEDB3A6DA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219575"/>
            <a:ext cx="333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Promising future reciprocity increased successful-referral likelihood.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2DE0A2-D5C7-47A6-8245-9145A50E6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219575"/>
            <a:ext cx="2857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Make the exchange legible; do not make it transactional.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7143F5-7642-4B9C-B628-BBACB2F3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1432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8A1184-CE03-4B49-B3FA-9674B91FE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816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974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Quicker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9174CB-C9A1-45AC-BEF2-75C5398F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095875"/>
            <a:ext cx="333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First Round says direct referrals get a quicker response, but cold emails can still work.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22E652-54AB-48DD-AACF-E8FB1AE07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095875"/>
            <a:ext cx="2857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Warm first when real; targeted cold where no path exists.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4047B5-3357-4DD4-BC68-C24BDD9E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191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8FA4B5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CBAA08-3BF2-4AE9-A789-7BF468B9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6019800"/>
            <a:ext cx="9734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16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82330"/>
                </a:solidFill>
              </a:defRPr>
            </a:pPr>
            <a:r>
              <a:rPr sz="1200" b="1">
                <a:solidFill>
                  <a:srgbClr val="182330"/>
                </a:solidFill>
              </a:rPr>
              <a:t>Do not repeat a statistic whose denominator is invisible.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B8D729-A196-4D6E-A358-99E54910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9B305C-A4D3-47F3-A6ED-3A26B8FA9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55CF92-927C-4AD7-BE52-5252F6D95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476815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08949D6-13EC-4BCA-A807-EDF5AECC7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552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REASON / TARGETED 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33B3BA-C7A2-4B6D-B17B-12EE524C0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Write the reason before the message.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E9B34F-42B8-49D5-929E-B321D3105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B71F6-D040-4660-B338-D5A175317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619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037432-3FB1-444E-B52B-FDDCDC80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THE FOUNDER'S CHECK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B3A9ED-E696-4723-B417-6F130AC51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CD98C0-D3BC-4B1E-B009-F10F3F17E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2410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Name the investor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E9F202-7818-486A-941F-6933AF9D1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431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stage, thesis, partner, geography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3D01D6-28D4-4220-9B63-2746C311E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733675"/>
            <a:ext cx="4667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790B2A-5973-4AE8-9BD6-D2539F6DB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0512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F4FA67-8199-4B06-82BD-6306C8B8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8765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Retrieve shared proof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16A2E6-7042-4B6A-9340-6CB22FD8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89560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what the connector actually saw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7AE97E-9E67-43FF-97F5-A67157DDD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286125"/>
            <a:ext cx="4667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BB0B0C-7CEB-4EDF-B083-0C139F75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5757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0DC71A-4433-4162-AA8F-7BC27FC7F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2900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State relevance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51428B-D5EB-4CAE-AFDD-0C0C98F92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4480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why this person can judge the fit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643407-8D8E-4AF7-BA35-4554F5184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838575"/>
            <a:ext cx="4667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A75C03-05DF-4CEC-97EF-4AF51217B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002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FCE736-14F5-4E82-AD49-6E7E9A38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9814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Ask narrowly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0650F5-7323-4457-A5DD-CFF9826F1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00050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one named introduction, one note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CB7498-AB1D-4A31-BA4F-6917BEEAF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91025"/>
            <a:ext cx="4667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3B489B-BC05-4BB4-81B5-2BAB3B8F7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6247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C07CEB-8C94-447B-8CE6-4900E8EA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53390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Leave an exit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4BB579-D793-47F1-9661-ADAF2CEC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5529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no, not now, or another path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14E00C-2F3C-4B5D-9157-C56162914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182330"/>
                </a:solidFill>
              </a:defRPr>
            </a:pPr>
            <a:r>
              <a:rPr sz="825" b="1">
                <a:solidFill>
                  <a:srgbClr val="182330"/>
                </a:solidFill>
              </a:rPr>
              <a:t>ILLUSTRATIVE NOTE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D52366-F91F-4B96-A3F9-60814A208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286000"/>
            <a:ext cx="41910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111925"/>
          </a:solidFill>
          <a:ln xmlns:a="http://schemas.openxmlformats.org/drawingml/2006/main" w="9525">
            <a:solidFill>
              <a:srgbClr val="111925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61823F-F567-483E-88BE-F0426BD74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590800"/>
            <a:ext cx="3667125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503"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FBFAF6"/>
                </a:solidFill>
              </a:defRPr>
            </a:pPr>
            <a:r>
              <a:rPr sz="1350">
                <a:solidFill>
                  <a:srgbClr val="FBFAF6"/>
                </a:solidFill>
              </a:rPr>
              <a:t>Hi Maya - I was thinking about the procurement work we discussed when you were at Northstar. I am raising a EUR 2.5m seed for a workflow product in that same category. You may know Anna at Northstar Ventures; if you think the fit is real, would you be comfortable forwarding the short note below? No pressure at all if not.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793A6E6-7861-463B-8511-F19F7B58A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514850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939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MEMORY  /  RELEVANCE  /  PERMISSION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8C3914-56D1-4CA0-8F63-202B8C46A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1727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7D1BC1-F044-4A92-9676-343446A4F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819775"/>
            <a:ext cx="9734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A precise ask respects the connector's judgment. A vague ask makes the connector do all the work and carry all the risk.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40D223C-F743-42A5-9B10-355A1B36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410A8ED-C6D8-4716-875E-B6F507F3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06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2ACF30B-B540-4691-A6E4-E006585F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42902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552240-7D8C-43B5-B4CC-7167A1B0C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552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PIPELINE / FOUNDER OPERATING SYSTEM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8D5854-06E8-4570-B7EE-0E2DD07AC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Run the relationship pipeline.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EA8336-571F-4522-99F8-440143908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CE1101-75E6-4EF2-9099-79D30AD5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619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B40D8-6DF8-4DFD-92D1-4A52E2328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495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54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182330"/>
                </a:solidFill>
              </a:defRPr>
            </a:pPr>
            <a:r>
              <a:rPr sz="1800">
                <a:solidFill>
                  <a:srgbClr val="182330"/>
                </a:solidFill>
              </a:rPr>
              <a:t>A raise is a sequence of partially complete conversations. The minimum viable record is shared proof, current change, target investor, specific ask, and next state.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A8B96A-DA5C-4E06-AC49-A4E6AADF6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MEMORY BEFORE MOTION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588286-1026-48DD-AF5C-E2D3375A5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43150"/>
            <a:ext cx="195262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FBECFC-A402-4B59-B30D-FD6BAA0CC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5146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516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A7BD79-08CF-408D-A8E0-2DDDFF49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533650"/>
            <a:ext cx="1295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Retrieve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0949BD-FFAA-4650-82C4-2834141E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343150"/>
            <a:ext cx="195262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9F587B-3BF9-4880-91BB-5A637028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5146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516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53677B-9B64-40DB-AADA-A80804408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33650"/>
            <a:ext cx="1295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Choose target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2B178B-EF6C-482F-A5FE-203578F6B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81350"/>
            <a:ext cx="195262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A05FC6-9663-48C4-8F6A-A5250B552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3528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516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06E4BC-1F29-483A-8DD5-6D276E2CC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371850"/>
            <a:ext cx="1295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Make specific ask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5B12FE-1040-4485-82BC-2A30DF25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81350"/>
            <a:ext cx="195262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7A0078-19CF-4DFC-888F-F3828D664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3528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516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9DA659-44C1-4CCD-8FBC-2746A39C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371850"/>
            <a:ext cx="1295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Record next state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B9EB42-E9C3-424F-A661-07214196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933700"/>
            <a:ext cx="19050" cy="5143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4973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481240-858A-4B49-A0CC-61E7DC1EA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143250"/>
            <a:ext cx="19050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4973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E5C8AB-C54E-4C8C-AE21-A29E5E5E4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10191750" cy="1000125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111925"/>
          </a:solidFill>
          <a:ln xmlns:a="http://schemas.openxmlformats.org/drawingml/2006/main" w="9525">
            <a:solidFill>
              <a:srgbClr val="111925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890625-843A-4037-982A-6FCC9E003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910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2738"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FBFAF6"/>
                </a:solidFill>
              </a:defRPr>
            </a:pPr>
            <a:r>
              <a:rPr sz="1875">
                <a:solidFill>
                  <a:srgbClr val="FBFAF6"/>
                </a:solidFill>
              </a:rPr>
              <a:t>A relationship pipeline is not a victory board. It is a memory system for a process where information arrives unevenly.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7198A5-1680-4EC3-AFCE-BAD659CE6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191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66FA64-3743-4432-AE3E-F9A127EAD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391150"/>
            <a:ext cx="971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167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Reach is one bounded example for the outbound-sales side of a founder's job: inspect your own network and message history, surface people for review, and draft messages for human approval. It is not investor outreach, investor-fit analysis, or proof of fundability.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B5A791-0DC0-465B-A85C-73C561F73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FA15C1-3ABB-4B57-B507-53446281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06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7AD410-4578-4D43-BB15-7E2BBB9E7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506908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C9999F3-65D6-46A6-8895-95C57C4C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552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WARM PATHS / SEQUENCING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FE4F2-DB42-49A1-B628-1D06B9CB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A better warm path is specific enough to be judged.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DA754C-9850-4D4D-83C3-BA4CE35A6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8F2000-F0BC-4966-B646-ED84B4C4B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619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D75E11-0E4B-4308-AABB-9D1C18287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THREE ROUTES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53EBF6-AF7C-4F0A-9554-6FF9E1AAA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14325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4E8E57-FBD4-4E33-BA96-B78FFF6CC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955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REOPEN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E2953C-0779-4B9D-9D07-0032CA10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1940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82330"/>
                </a:solidFill>
              </a:defRPr>
            </a:pPr>
            <a:r>
              <a:rPr sz="1500" b="1">
                <a:solidFill>
                  <a:srgbClr val="182330"/>
                </a:solidFill>
              </a:rPr>
              <a:t>Restore context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F2CC53-2D7A-4E91-9CAB-644C31AA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0040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3C4B5D"/>
                </a:solidFill>
              </a:defRPr>
            </a:pPr>
            <a:r>
              <a:rPr sz="1125">
                <a:solidFill>
                  <a:srgbClr val="3C4B5D"/>
                </a:solidFill>
              </a:rPr>
              <a:t>Use shared history before making a capital-related ask.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1F837B-7823-4967-9A4B-C40F5DB04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6225" y="2286000"/>
            <a:ext cx="314325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4D77A3-9957-40AE-B0D4-567CFAF7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4955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INTRODUCE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384401-654D-4918-90BE-FD5218C4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81940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82330"/>
                </a:solidFill>
              </a:defRPr>
            </a:pPr>
            <a:r>
              <a:rPr sz="1500" b="1">
                <a:solidFill>
                  <a:srgbClr val="182330"/>
                </a:solidFill>
              </a:rPr>
              <a:t>Ask precisely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8F9AA1-B01F-445C-A652-5DA9C8E73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320040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3C4B5D"/>
                </a:solidFill>
              </a:defRPr>
            </a:pPr>
            <a:r>
              <a:rPr sz="1125">
                <a:solidFill>
                  <a:srgbClr val="3C4B5D"/>
                </a:solidFill>
              </a:rPr>
              <a:t>Name one investor, one reason for fit, and one permissible move.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4BCC74-784C-46B4-9804-4679FC15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86000"/>
            <a:ext cx="314325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264388-451D-4DB8-8D5A-2BEA53028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24955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GO COLD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37E52A-29E6-42D0-B023-BF26BF96D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281940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82330"/>
                </a:solidFill>
              </a:defRPr>
            </a:pPr>
            <a:r>
              <a:rPr sz="1500" b="1">
                <a:solidFill>
                  <a:srgbClr val="182330"/>
                </a:solidFill>
              </a:rPr>
              <a:t>Stay targeted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813559-DC88-423A-848E-3465409CB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320040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3C4B5D"/>
                </a:solidFill>
              </a:defRPr>
            </a:pPr>
            <a:r>
              <a:rPr sz="1125">
                <a:solidFill>
                  <a:srgbClr val="3C4B5D"/>
                </a:solidFill>
              </a:rPr>
              <a:t>Use investor fit and a clear thesis instead of a list blast.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892329-1313-41AD-A53F-C67C1C44A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182330"/>
                </a:solidFill>
              </a:defRPr>
            </a:pPr>
            <a:r>
              <a:rPr sz="825" b="1">
                <a:solidFill>
                  <a:srgbClr val="182330"/>
                </a:solidFill>
              </a:rPr>
              <a:t>A TARGET RECORD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478E84-5016-4C10-817D-0147BF4E8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191750" cy="110490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6AB7E5-6DBB-4702-875E-4B6A3760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149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560B06-497D-4B01-B578-BAFC3CDA2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048250"/>
            <a:ext cx="109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FA4B5"/>
                </a:solidFill>
              </a:defRPr>
            </a:pPr>
            <a:r>
              <a:rPr sz="750" b="1">
                <a:solidFill>
                  <a:srgbClr val="8FA4B5"/>
                </a:solidFill>
              </a:rPr>
              <a:t>CONTEXT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3CD337-9765-4B44-93AA-9F999F8F7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0292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Former accelerator peer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4389C2-C4FD-45C3-94DD-D4889204F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48275"/>
            <a:ext cx="3905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Knows how the founder works under pressure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614EA1-F708-4B99-BD93-CCF4A469E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1149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18961C-A448-4FB5-851D-80140EC93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48250"/>
            <a:ext cx="109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49735"/>
                </a:solidFill>
              </a:defRPr>
            </a:pPr>
            <a:r>
              <a:rPr sz="750" b="1">
                <a:solidFill>
                  <a:srgbClr val="D49735"/>
                </a:solidFill>
              </a:rPr>
              <a:t>TARGET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0EE54C-72AC-4E63-B987-9E360DA20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02920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Partner / Northstar Ventures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BCA0F4-A749-40DF-8AF9-545FE66A5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24827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Stage, sector, and geography fit are explicit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0AF3807-D8B5-430F-8AF1-F403A315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6388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82330"/>
                </a:solidFill>
              </a:defRPr>
            </a:pPr>
            <a:r>
              <a:rPr sz="750" b="1">
                <a:solidFill>
                  <a:srgbClr val="182330"/>
                </a:solidFill>
              </a:rPr>
              <a:t>ASK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AAA9E9-171B-42AB-A7CC-DA3A3AB18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619750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Would you be comfortable making one introduction if you think the fit is real?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844AFBB-3C58-4E25-953B-8001E061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B8041E6-8015-4C7A-8E6B-64DE06D8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06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A4028FA-AF58-434F-A5BF-0D60460A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9138636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9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26153A-D5AB-4E25-9C51-C0B6146E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647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49735"/>
                </a:solidFill>
              </a:defRPr>
            </a:pPr>
            <a:r>
              <a:rPr sz="1050" b="1">
                <a:solidFill>
                  <a:srgbClr val="D49735"/>
                </a:solidFill>
              </a:rPr>
              <a:t>LIMITS / FUNDABILITY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AEDA92-B6FA-4396-A9A1-33050816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257300"/>
            <a:ext cx="885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94097"/>
          </a:bodyPr>
          <a:lstStyle xmlns:a="http://schemas.openxmlformats.org/drawingml/2006/main"/>
          <a:p xmlns:a="http://schemas.openxmlformats.org/drawingml/2006/main">
            <a:pPr>
              <a:defRPr sz="3600">
                <a:solidFill>
                  <a:srgbClr val="FBFAF6"/>
                </a:solidFill>
              </a:defRPr>
            </a:pPr>
            <a:r>
              <a:rPr sz="3600">
                <a:solidFill>
                  <a:srgbClr val="FBFAF6"/>
                </a:solidFill>
              </a:rPr>
              <a:t>The path is memory</a:t>
            </a:r>
          </a:p>
          <a:p xmlns:a="http://schemas.openxmlformats.org/drawingml/2006/main">
            <a:pPr>
              <a:defRPr sz="3600">
                <a:solidFill>
                  <a:srgbClr val="FBFAF6"/>
                </a:solidFill>
              </a:defRPr>
            </a:pPr>
            <a:r>
              <a:rPr sz="3600">
                <a:solidFill>
                  <a:srgbClr val="FBFAF6"/>
                </a:solidFill>
              </a:rPr>
              <a:t>plus fit plus permission.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2245A8-E3E1-448B-B443-E766AE08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86050"/>
            <a:ext cx="885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406"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D7DEDF"/>
                </a:solidFill>
              </a:defRPr>
            </a:pPr>
            <a:r>
              <a:rPr sz="1875">
                <a:solidFill>
                  <a:srgbClr val="D7DEDF"/>
                </a:solidFill>
              </a:rPr>
              <a:t>Relationship discipline can improve access to judgment. It cannot manufacture a fundable business.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ABB3EE-6DB9-4827-B0EB-12AB41B10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14750"/>
            <a:ext cx="981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A warm introduction is not a quality guarantee.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6DE6D3-F99B-4F78-BDE7-EC00D92B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90975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0B3A13-664C-483D-95C9-A3321E7CD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95750"/>
            <a:ext cx="981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Investor fit remains decisive.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8F9C8-5391-4CDC-9F97-55E81F8F1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71975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25635C-6A46-476F-838C-2137E740F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76750"/>
            <a:ext cx="981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There is no universal warm-versus-cold multiplier.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694BDE-19F3-4A9F-81FA-2631C765F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52975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F2F0D9-C60A-43F6-9F36-9F4FB66C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57750"/>
            <a:ext cx="981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Fundraising is not a substitute for company building.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B08ED8-5B89-4B2B-AF1E-D1DA5F2CE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33975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519781-A7AA-4CBB-9A88-903947071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38750"/>
            <a:ext cx="981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Sometimes the right move is no message.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987201-5813-400D-9E2E-102F52B5D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531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D7DEDF"/>
                </a:solidFill>
              </a:defRPr>
            </a:pPr>
            <a:r>
              <a:rPr sz="1275">
                <a:solidFill>
                  <a:srgbClr val="D7DEDF"/>
                </a:solidFill>
              </a:rPr>
              <a:t>Start with twelve records. Write the shared episode, the current change, the target investor, and the next permissible move.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E3DD82-7FCA-469B-8897-3E854EF2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F92B18-1A67-4384-AE6F-139931462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7DEDF"/>
                </a:solidFill>
              </a:defRPr>
            </a:pPr>
            <a:r>
              <a:rPr sz="750" b="1">
                <a:solidFill>
                  <a:srgbClr val="D7DEDF"/>
                </a:solidFill>
              </a:rPr>
              <a:t>LINKENITE PERSPECTIVES / ISSUE 06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46F248-22B5-4B87-922E-6DA33AED9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D7DEDF"/>
                </a:solidFill>
              </a:defRPr>
            </a:pPr>
            <a:r>
              <a:rPr sz="750">
                <a:solidFill>
                  <a:srgbClr val="D7DEDF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839885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2026-08-12T15:46:58.2560000Z</dcterms:created>
  <dcterms:modified xsi:type="dcterms:W3CDTF">2026-08-12T15:46:58.2560000Z</dcterms:modified>
</coreProperties>
</file>