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67924fcfcf647d0" /><Relationship Type="http://schemas.openxmlformats.org/officeDocument/2006/relationships/extended-properties" Target="/docProps/app.xml" Id="Reccd7130ad864d0c" /><Relationship Type="http://schemas.openxmlformats.org/officeDocument/2006/relationships/officeDocument" Target="/ppt/presentation.xml" Id="R01cefd54b47c46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a0fbeb5b504d54"/>
  </p:sldMasterIdLst>
  <p:notesMasterIdLst>
    <p:notesMasterId xmlns:r="http://schemas.openxmlformats.org/officeDocument/2006/relationships" r:id="R63fb2e5b28a746ff"/>
  </p:notesMasterIdLst>
  <p:sldIdLst>
    <p:sldId xmlns:r="http://schemas.openxmlformats.org/officeDocument/2006/relationships" id="256" r:id="Rad212ccdf5e84214"/>
    <p:sldId xmlns:r="http://schemas.openxmlformats.org/officeDocument/2006/relationships" id="257" r:id="R68375a5054d74855"/>
    <p:sldId xmlns:r="http://schemas.openxmlformats.org/officeDocument/2006/relationships" id="258" r:id="Rddf17b1cd3f3441c"/>
    <p:sldId xmlns:r="http://schemas.openxmlformats.org/officeDocument/2006/relationships" id="259" r:id="Rc5799ce9e70f493a"/>
    <p:sldId xmlns:r="http://schemas.openxmlformats.org/officeDocument/2006/relationships" id="260" r:id="Rdaee0abefd554a1e"/>
    <p:sldId xmlns:r="http://schemas.openxmlformats.org/officeDocument/2006/relationships" id="261" r:id="R6b2f288d1eb943e3"/>
    <p:sldId xmlns:r="http://schemas.openxmlformats.org/officeDocument/2006/relationships" id="262" r:id="R659ba75413894374"/>
    <p:sldId xmlns:r="http://schemas.openxmlformats.org/officeDocument/2006/relationships" id="263" r:id="Rc6f3f685eb524f4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8a2003fe97c4f73" /><Relationship Type="http://schemas.openxmlformats.org/officeDocument/2006/relationships/slideMaster" Target="/ppt/slideMasters/slideMaster1.xml" Id="R23a0fbeb5b504d54" /><Relationship Type="http://schemas.openxmlformats.org/officeDocument/2006/relationships/notesMaster" Target="/ppt/notesMasters/notesMaster1.xml" Id="R63fb2e5b28a746ff" /><Relationship Type="http://schemas.openxmlformats.org/officeDocument/2006/relationships/presProps" Target="/ppt/presProps.xml" Id="R7d4e3d9443824d5d" /><Relationship Type="http://schemas.openxmlformats.org/officeDocument/2006/relationships/tableStyles" Target="/ppt/tableStyles.xml" Id="R9090f5cb05f348fb" /><Relationship Type="http://schemas.openxmlformats.org/officeDocument/2006/relationships/slide" Target="/ppt/slides/slide1.xml" Id="Rad212ccdf5e84214" /><Relationship Type="http://schemas.openxmlformats.org/officeDocument/2006/relationships/slide" Target="/ppt/slides/slide2.xml" Id="R68375a5054d74855" /><Relationship Type="http://schemas.openxmlformats.org/officeDocument/2006/relationships/slide" Target="/ppt/slides/slide3.xml" Id="Rddf17b1cd3f3441c" /><Relationship Type="http://schemas.openxmlformats.org/officeDocument/2006/relationships/slide" Target="/ppt/slides/slide4.xml" Id="Rc5799ce9e70f493a" /><Relationship Type="http://schemas.openxmlformats.org/officeDocument/2006/relationships/slide" Target="/ppt/slides/slide5.xml" Id="Rdaee0abefd554a1e" /><Relationship Type="http://schemas.openxmlformats.org/officeDocument/2006/relationships/slide" Target="/ppt/slides/slide6.xml" Id="R6b2f288d1eb943e3" /><Relationship Type="http://schemas.openxmlformats.org/officeDocument/2006/relationships/slide" Target="/ppt/slides/slide7.xml" Id="R659ba75413894374" /><Relationship Type="http://schemas.openxmlformats.org/officeDocument/2006/relationships/slide" Target="/ppt/slides/slide8.xml" Id="Rc6f3f685eb524f4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e6074e5ec740b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a9f03caac954cd3" /><Relationship Type="http://schemas.openxmlformats.org/officeDocument/2006/relationships/notesMaster" Target="/ppt/notesMasters/notesMaster1.xml" Id="R541159fdafdb47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cd8eb0c2a044d4d" /><Relationship Type="http://schemas.openxmlformats.org/officeDocument/2006/relationships/notesMaster" Target="/ppt/notesMasters/notesMaster1.xml" Id="Rcd8ca997685d461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14a757d801477e" /><Relationship Type="http://schemas.openxmlformats.org/officeDocument/2006/relationships/notesMaster" Target="/ppt/notesMasters/notesMaster1.xml" Id="Rd9949ce3f5954b9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641ae57f8a4671" /><Relationship Type="http://schemas.openxmlformats.org/officeDocument/2006/relationships/notesMaster" Target="/ppt/notesMasters/notesMaster1.xml" Id="Raff650dad3ba4bb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7196807ebaa4fb0" /><Relationship Type="http://schemas.openxmlformats.org/officeDocument/2006/relationships/notesMaster" Target="/ppt/notesMasters/notesMaster1.xml" Id="R3124c360fb6b478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b9a4e8a11245e5" /><Relationship Type="http://schemas.openxmlformats.org/officeDocument/2006/relationships/notesMaster" Target="/ppt/notesMasters/notesMaster1.xml" Id="Rdaa775d48c434b8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ab0ad059a4a43eb" /><Relationship Type="http://schemas.openxmlformats.org/officeDocument/2006/relationships/notesMaster" Target="/ppt/notesMasters/notesMaster1.xml" Id="Re31fcb59568d480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6603819feb4584" /><Relationship Type="http://schemas.openxmlformats.org/officeDocument/2006/relationships/notesMaster" Target="/ppt/notesMasters/notesMaster1.xml" Id="R5a207b7fabea4e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Generated visual: fractional-practice-network.png.</a:t>
            </a:r>
          </a:p>
          <a:p xmlns:a="http://schemas.openxmlformats.org/drawingml/2006/main">
            <a:r>
              <a:t>No externally sourced non-trivial claim on this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Cross and Swart: https://eprints.soton.ac.uk/426660/</a:t>
            </a:r>
          </a:p>
          <a:p xmlns:a="http://schemas.openxmlformats.org/drawingml/2006/main">
            <a:r>
              <a:t>de Vaan and Stuart: https://journals.sagepub.com/doi/10.1177/00018392241296140</a:t>
            </a:r>
          </a:p>
          <a:p xmlns:a="http://schemas.openxmlformats.org/drawingml/2006/main">
            <a:r>
              <a:t>Rondi, Levin, De Massis: https://pubsonline.informs.org/doi/abs/10.1287/orsc.2023.1685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Capacity distinction is the briefing's operating synthesis for solo and small-practice operators. It is not presented as a population statistic or research benchmark.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de Vaan and Stuart: https://journals.sagepub.com/doi/10.1177/00018392241296140</a:t>
            </a:r>
          </a:p>
          <a:p xmlns:a="http://schemas.openxmlformats.org/drawingml/2006/main">
            <a:r>
              <a:t>Gershon et al.: https://hbr.org/2024/06/research-customer-referrals-are-contagious</a:t>
            </a:r>
          </a:p>
          <a:p xmlns:a="http://schemas.openxmlformats.org/drawingml/2006/main">
            <a:r>
              <a:t>Generated visual: referral-triad.png.</a:t>
            </a:r>
          </a:p>
          <a:p xmlns:a="http://schemas.openxmlformats.org/drawingml/2006/main">
            <a:r>
              <a:t>The application to fractional executives is a cautious mechanism analogy; the de Vaan and Stuart empirical setting is health care.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Granovetter: https://www.journals.uchicago.edu/doi/abs/10.1086/225469</a:t>
            </a:r>
          </a:p>
          <a:p xmlns:a="http://schemas.openxmlformats.org/drawingml/2006/main">
            <a:r>
              <a:t>Rajkumar et al.: https://pubmed.ncbi.nlm.nih.gov/36107999/</a:t>
            </a:r>
          </a:p>
          <a:p xmlns:a="http://schemas.openxmlformats.org/drawingml/2006/main">
            <a:r>
              <a:t>The continuum and its application to fractional executives are synthesis from the cited network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Levin, Walter, Murnighan: https://pubsonline.informs.org/doi/abs/10.1287/orsc.1100.0576</a:t>
            </a:r>
          </a:p>
          <a:p xmlns:a="http://schemas.openxmlformats.org/drawingml/2006/main">
            <a:r>
              <a:t>Rondi, Levin, De Massis: https://pubsonline.informs.org/doi/abs/10.1287/orsc.2023.1685</a:t>
            </a:r>
          </a:p>
          <a:p xmlns:a="http://schemas.openxmlformats.org/drawingml/2006/main">
            <a:r>
              <a:t>Aknin and Sandstrom: https://www.nature.com/articles/s44271-024-00075-8</a:t>
            </a:r>
          </a:p>
          <a:p xmlns:a="http://schemas.openxmlformats.org/drawingml/2006/main">
            <a:r>
              <a:t>The example note and batch size are illustrative synthesis.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Reach product description is bounded, non-evidentiary copy supplied by the task context.</a:t>
            </a:r>
          </a:p>
          <a:p xmlns:a="http://schemas.openxmlformats.org/drawingml/2006/main">
            <a:r>
              <a:t>de Vaan and Stuart: https://journals.sagepub.com/doi/10.1177/00018392241296140</a:t>
            </a:r>
          </a:p>
          <a:p xmlns:a="http://schemas.openxmlformats.org/drawingml/2006/main">
            <a:r>
              <a:t>Gershon et al.: https://hbr.org/2024/06/research-customer-referrals-are-contagious</a:t>
            </a:r>
          </a:p>
          <a:p xmlns:a="http://schemas.openxmlformats.org/drawingml/2006/main">
            <a:r>
              <a:t>No performance claim is made for Reach.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Closing synthesis from the Issue 04 briefing.</a:t>
            </a:r>
          </a:p>
          <a:p xmlns:a="http://schemas.openxmlformats.org/drawingml/2006/main">
            <a:r>
              <a:t>Research register: ../SOURCES.md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ef22ad3d1b487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932c96071d94338" /><Relationship Type="http://schemas.openxmlformats.org/officeDocument/2006/relationships/slideLayout" Target="/ppt/slideLayouts/slideLayout1.xml" Id="Rd93e9b3abe6b4e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3e9b3abe6b4e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f2671fba7b4942" /><Relationship Type="http://schemas.openxmlformats.org/officeDocument/2006/relationships/image" Target="/ppt/media/image.png" Id="R441a6993da3843be" /><Relationship Type="http://schemas.openxmlformats.org/officeDocument/2006/relationships/notesSlide" Target="/ppt/notesSlides/notesSlide1.xml" Id="Rad0168817412464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991d8e0d89421d" /><Relationship Type="http://schemas.openxmlformats.org/officeDocument/2006/relationships/notesSlide" Target="/ppt/notesSlides/notesSlide2.xml" Id="R51f9ca637c8b446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3ffded56ff46ff" /><Relationship Type="http://schemas.openxmlformats.org/officeDocument/2006/relationships/notesSlide" Target="/ppt/notesSlides/notesSlide3.xml" Id="Rb237915224f943e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d6ed4f943e4603" /><Relationship Type="http://schemas.openxmlformats.org/officeDocument/2006/relationships/image" Target="/ppt/media/image2.png" Id="Rea26d5f1e731450d" /><Relationship Type="http://schemas.openxmlformats.org/officeDocument/2006/relationships/notesSlide" Target="/ppt/notesSlides/notesSlide4.xml" Id="R9b2ce4a4709449a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44f878316649bb" /><Relationship Type="http://schemas.openxmlformats.org/officeDocument/2006/relationships/notesSlide" Target="/ppt/notesSlides/notesSlide5.xml" Id="Rb61aec8a079d42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84d3172c64aad" /><Relationship Type="http://schemas.openxmlformats.org/officeDocument/2006/relationships/notesSlide" Target="/ppt/notesSlides/notesSlide6.xml" Id="R9f28b97ef3cc499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d9c81ab659440d" /><Relationship Type="http://schemas.openxmlformats.org/officeDocument/2006/relationships/notesSlide" Target="/ppt/notesSlides/notesSlide7.xml" Id="R6ed57eea3b7240b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d904e9c58a41f2" /><Relationship Type="http://schemas.openxmlformats.org/officeDocument/2006/relationships/notesSlide" Target="/ppt/notesSlides/notesSlide8.xml" Id="R49b9d0d3863f4d4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9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1a6993da3843be"/>
          <a:srcRect xmlns:a="http://schemas.openxmlformats.org/drawingml/2006/main" l="0" t="29178" r="0" b="291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2857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89BC9C-9F19-41B2-A828-8D6C6B260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19450"/>
            <a:ext cx="723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7DEDF"/>
                </a:solidFill>
              </a:defRPr>
            </a:pPr>
            <a:r>
              <a:rPr sz="1050" b="1">
                <a:solidFill>
                  <a:srgbClr val="D7DEDF"/>
                </a:solidFill>
              </a:rPr>
              <a:t>LINKENITE PERSPECTIVES SERIES / ISSUE 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5828F1-EDA5-4B09-9476-A0630699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38550"/>
            <a:ext cx="6858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93678"/>
          </a:bodyPr>
          <a:lstStyle xmlns:a="http://schemas.openxmlformats.org/drawingml/2006/main"/>
          <a:p xmlns:a="http://schemas.openxmlformats.org/drawingml/2006/main">
            <a:pPr>
              <a:defRPr sz="4350">
                <a:solidFill>
                  <a:srgbClr val="FBFAF6"/>
                </a:solidFill>
              </a:defRPr>
            </a:pPr>
            <a:r>
              <a:rPr sz="4350">
                <a:solidFill>
                  <a:srgbClr val="FBFAF6"/>
                </a:solidFill>
              </a:rPr>
              <a:t>The Network Is the</a:t>
            </a:r>
          </a:p>
          <a:p xmlns:a="http://schemas.openxmlformats.org/drawingml/2006/main">
            <a:pPr>
              <a:defRPr sz="4350">
                <a:solidFill>
                  <a:srgbClr val="FBFAF6"/>
                </a:solidFill>
              </a:defRPr>
            </a:pPr>
            <a:r>
              <a:rPr sz="4350">
                <a:solidFill>
                  <a:srgbClr val="FBFAF6"/>
                </a:solidFill>
              </a:rPr>
              <a:t>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B669F4-AEAA-4FD5-B5A4-B024253C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19700"/>
            <a:ext cx="7810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500"/>
          </a:bodyPr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D7DEDF"/>
                </a:solidFill>
              </a:defRPr>
            </a:pPr>
            <a:r>
              <a:rPr sz="1500">
                <a:solidFill>
                  <a:srgbClr val="D7DEDF"/>
                </a:solidFill>
              </a:rPr>
              <a:t>How fractional executives can protect a reputation-led practice without turning relationship work into another full-time job.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F8BB9A-B072-48D0-A59B-62ED829A0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6076950"/>
            <a:ext cx="6762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D7DEDF"/>
                </a:solidFill>
              </a:defRPr>
            </a:pPr>
            <a:r>
              <a:rPr sz="900">
                <a:solidFill>
                  <a:srgbClr val="D7DEDF"/>
                </a:solidFill>
              </a:rPr>
              <a:t>Research briefing for fractional executives and independent operators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87BDF3-A0B9-4CB8-9970-962A19ED4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60769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>
                <a:solidFill>
                  <a:srgbClr val="D7DEDF"/>
                </a:solidFill>
              </a:defRPr>
            </a:pPr>
            <a:r>
              <a:rPr sz="900">
                <a:solidFill>
                  <a:srgbClr val="D7DEDF"/>
                </a:solidFill>
              </a:rPr>
              <a:t>August 2026 / Helsinki, EU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86F111-7778-4B52-A827-EABF7808A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3878F6-5095-45FF-B076-92A1A3A4F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7DEDF"/>
                </a:solidFill>
              </a:defRPr>
            </a:pPr>
            <a:r>
              <a:rPr sz="750" b="1">
                <a:solidFill>
                  <a:srgbClr val="D7DEDF"/>
                </a:solidFill>
              </a:rPr>
              <a:t>LINKENITE PERSPECTIVES / ISSUE 04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E4F189-9CBC-4AB2-969F-9BF9CC905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D7DEDF"/>
                </a:solidFill>
              </a:defRPr>
            </a:pPr>
            <a:r>
              <a:rPr sz="750">
                <a:solidFill>
                  <a:srgbClr val="D7DED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309948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7B98AB0-E325-4788-9E0B-1816C191A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619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THE PROPOSITION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9E8428-06EA-4659-BF87-5FD1A5BA7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Protect the practice before expanding the pipeline.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CE06D7-9213-4ECD-A6B1-FCA48B086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3FF781-C925-48D9-8E5F-B7C887F3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021E9B-4699-4DA9-8FFE-0B36C266F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95300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2988"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182330"/>
                </a:solidFill>
              </a:defRPr>
            </a:pPr>
            <a:r>
              <a:rPr sz="2175">
                <a:solidFill>
                  <a:srgbClr val="182330"/>
                </a:solidFill>
              </a:rPr>
              <a:t>For a fractional executive, the relationship network is not a demand-generation channel beside delivery. It is much of the demand-generation system - so concentration, reputation, and attention are the variables to manage.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03295B-21DE-45B2-9F8F-488A51B8C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057400"/>
            <a:ext cx="428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182330"/>
                </a:solidFill>
              </a:defRPr>
            </a:pPr>
            <a:r>
              <a:rPr sz="825" b="1">
                <a:solidFill>
                  <a:srgbClr val="182330"/>
                </a:solidFill>
              </a:rPr>
              <a:t>A PRACTICE RECORD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666656-35F1-4311-A8B7-8BBA84B38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362200"/>
            <a:ext cx="4286250" cy="2647950"/>
          </a:xfrm>
          <a:prstGeom xmlns:a="http://schemas.openxmlformats.org/drawingml/2006/main" prst="roundRect">
            <a:avLst>
              <a:gd name="adj" fmla="val 2878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7F028D-6CE1-4E2E-A80B-7057F942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5717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82330"/>
                </a:solidFill>
              </a:defRPr>
            </a:pPr>
            <a:r>
              <a:rPr sz="1500" b="1">
                <a:solidFill>
                  <a:srgbClr val="182330"/>
                </a:solidFill>
              </a:rPr>
              <a:t>Former operating partner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BA34F0-19EC-48CD-B64F-C64DF730D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895600"/>
            <a:ext cx="3476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The useful record explains why a conversation could make sense now, before a draft message exists.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6C060A-4DF9-49AF-A73E-389C7F54A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5909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8FA4B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A938D8-FCD4-4B3A-BA85-1F15F3101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524250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FA4B5"/>
                </a:solidFill>
              </a:defRPr>
            </a:pPr>
            <a:r>
              <a:rPr sz="750" b="1">
                <a:solidFill>
                  <a:srgbClr val="8FA4B5"/>
                </a:solidFill>
              </a:rPr>
              <a:t>CONTEXT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72FFBC-F135-462C-AC17-34653D68F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505200"/>
            <a:ext cx="1943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Shared episode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9B1C12-FDB2-4524-86D8-2C04B3B38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3724275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Led an operating reset across two functions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D1234B-7827-4C90-A013-E1285EA81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1624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B68AF1-8064-4422-A770-AD9198561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095750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49735"/>
                </a:solidFill>
              </a:defRPr>
            </a:pPr>
            <a:r>
              <a:rPr sz="750" b="1">
                <a:solidFill>
                  <a:srgbClr val="D49735"/>
                </a:solidFill>
              </a:rPr>
              <a:t>SIGNAL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7D9E7A-830C-4E19-9517-022EC4A74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076700"/>
            <a:ext cx="1943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Current change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462F1F-07A9-472F-BC10-0823AA83E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295775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New remit; a different company or problem set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C83910-621A-4377-929B-7E4F3CC1F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733925"/>
            <a:ext cx="4953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82330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A93905-B0A2-48C0-93BF-A0241C7E9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667250"/>
            <a:ext cx="1066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182330"/>
                </a:solidFill>
              </a:defRPr>
            </a:pPr>
            <a:r>
              <a:rPr sz="750" b="1">
                <a:solidFill>
                  <a:srgbClr val="182330"/>
                </a:solidFill>
              </a:rPr>
              <a:t>JUDGMENT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39882B-ED90-433B-B18C-69C1DEC0B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648200"/>
            <a:ext cx="19431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7778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82330"/>
                </a:solidFill>
              </a:defRPr>
            </a:pPr>
            <a:r>
              <a:rPr sz="1125" b="1">
                <a:solidFill>
                  <a:srgbClr val="182330"/>
                </a:solidFill>
              </a:rPr>
              <a:t>Next state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BC133B-FDE8-4C9A-877D-38C606FB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867275"/>
            <a:ext cx="3086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Reopen · learn · refer · wait · close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45D95A-71AC-4CC6-A113-28640D12C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3C4B5D"/>
                </a:solidFill>
              </a:defRPr>
            </a:pPr>
            <a:r>
              <a:rPr sz="825" b="1">
                <a:solidFill>
                  <a:srgbClr val="3C4B5D"/>
                </a:solidFill>
              </a:rPr>
              <a:t>THREE ORIENTING FACTS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9F0312-A1E5-4EA7-AD2E-370864C6D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76875"/>
            <a:ext cx="3333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FE8887-DBEE-4756-BD46-FD08B1119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00700"/>
            <a:ext cx="742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5385"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49735"/>
                </a:solidFill>
              </a:defRPr>
            </a:pPr>
            <a:r>
              <a:rPr sz="1950">
                <a:solidFill>
                  <a:srgbClr val="D49735"/>
                </a:solidFill>
              </a:rPr>
              <a:t>50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76CA449-9443-4BF6-8870-294F35D09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61022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8604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independent consultants in interview research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A918C99-8E6F-4148-9A2D-03BFB1AEB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476875"/>
            <a:ext cx="3333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877A035-5A28-48A3-A913-0B72CD225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5600700"/>
            <a:ext cx="742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5385"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49735"/>
                </a:solidFill>
              </a:defRPr>
            </a:pPr>
            <a:r>
              <a:rPr sz="1950">
                <a:solidFill>
                  <a:srgbClr val="D49735"/>
                </a:solidFill>
              </a:rPr>
              <a:t>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75D5A54-65A5-4095-BB40-1FA925C73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561022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roles in a referral triad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4F95877-65B6-4FC2-B95D-09EFF34F1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5476875"/>
            <a:ext cx="333375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BFAF6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27E5D15-9B65-4442-AA6E-F837CF41A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5600700"/>
            <a:ext cx="7429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5385"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49735"/>
                </a:solidFill>
              </a:defRPr>
            </a:pPr>
            <a:r>
              <a:rPr sz="1950">
                <a:solidFill>
                  <a:srgbClr val="D49735"/>
                </a:solidFill>
              </a:rPr>
              <a:t>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F8DD1FF-7608-4F18-AE43-1149E40BD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5610225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>
                <a:solidFill>
                  <a:srgbClr val="3C4B5D"/>
                </a:solidFill>
              </a:defRPr>
            </a:pPr>
            <a:r>
              <a:rPr sz="900">
                <a:solidFill>
                  <a:srgbClr val="3C4B5D"/>
                </a:solidFill>
              </a:rPr>
              <a:t>elements in a successful tie refresh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ECB0F4A-8DEB-40C2-9BE7-2A3AE2D1C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05EEF60-D324-42D6-90B5-8C7ED49FE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04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FE0CE1B-3179-4651-868B-46FC7F08F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262555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81CD82-78DC-428F-B1DD-D4CBB5601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619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CAPACITY / TIME SCARCITY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11223F-CA2D-425B-A81B-FF29C7B9F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The constraint is often hours, not opportunities.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19D4C6-204B-42BE-A48F-799D40B90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020A66-1892-45AB-9C3A-26DA6470A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5F4630-3D6D-4A31-9984-A47E32472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57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>
                <a:solidFill>
                  <a:srgbClr val="182330"/>
                </a:solidFill>
              </a:defRPr>
            </a:pPr>
            <a:r>
              <a:rPr sz="1725">
                <a:solidFill>
                  <a:srgbClr val="182330"/>
                </a:solidFill>
              </a:rPr>
              <a:t>The same person delivers the work, diagnoses the problem, protects quality, and creates the next source of work. A message that creates a meeting also creates preparation, follow-up, and a possible obligation to say no.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664D0D-919F-4636-A9B9-288638E1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THE DIAGNOSTIC BEFORE MORE OUTBOUND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B4708B-02B7-45DF-82FC-4046E576C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485775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8FA4B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491BFD-6672-4AD8-A313-0FD77871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6576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694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82330"/>
                </a:solidFill>
              </a:defRPr>
            </a:pPr>
            <a:r>
              <a:rPr sz="1800" b="1">
                <a:solidFill>
                  <a:srgbClr val="182330"/>
                </a:solidFill>
              </a:rPr>
              <a:t>Opportunity scarcity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0EBAF6-8731-4BF0-ABFF-E892B0DF4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095750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3C4B5D"/>
                </a:solidFill>
              </a:defRPr>
            </a:pPr>
            <a:r>
              <a:rPr sz="1275">
                <a:solidFill>
                  <a:srgbClr val="3C4B5D"/>
                </a:solidFill>
              </a:rPr>
              <a:t>There are not enough credible paths into the work you want. Acquisition may be the right next investment.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7296D3-B2A5-414D-AC40-59863B21C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67300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FA4B5"/>
                </a:solidFill>
              </a:defRPr>
            </a:pPr>
            <a:r>
              <a:rPr sz="1200" b="1">
                <a:solidFill>
                  <a:srgbClr val="8FA4B5"/>
                </a:solidFill>
              </a:rPr>
              <a:t>Add coverage deliberately.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AA5CB0-8E15-42FA-B1A2-223ECD61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390900"/>
            <a:ext cx="485775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511F0F-3C40-4006-8C79-EF14DD68E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65760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56944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82330"/>
                </a:solidFill>
              </a:defRPr>
            </a:pPr>
            <a:r>
              <a:rPr sz="1800" b="1">
                <a:solidFill>
                  <a:srgbClr val="182330"/>
                </a:solidFill>
              </a:rPr>
              <a:t>Capacity scarcity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10EDA2-0BAC-4806-B1E0-D72C483DC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095750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>
                <a:solidFill>
                  <a:srgbClr val="182330"/>
                </a:solidFill>
              </a:defRPr>
            </a:pPr>
            <a:r>
              <a:rPr sz="1275">
                <a:solidFill>
                  <a:srgbClr val="182330"/>
                </a:solidFill>
              </a:rPr>
              <a:t>There is possible work, but not enough hours to take it on without degrading delivery, fit, or reputation.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C70E6E-D281-4F70-AF79-81A488CF7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067300"/>
            <a:ext cx="3619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F631D"/>
                </a:solidFill>
              </a:defRPr>
            </a:pPr>
            <a:r>
              <a:rPr sz="1200" b="1">
                <a:solidFill>
                  <a:srgbClr val="8F631D"/>
                </a:solidFill>
              </a:rPr>
              <a:t>Protect attention first.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D16BCB-1121-4C39-A314-E9B047FAF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101536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11925"/>
          </a:solidFill>
          <a:ln xmlns:a="http://schemas.openxmlformats.org/drawingml/2006/main" w="9525">
            <a:solidFill>
              <a:srgbClr val="11192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319310-6176-4A15-9894-7B3C32B1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886450"/>
            <a:ext cx="969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BFAF6"/>
                </a:solidFill>
              </a:defRPr>
            </a:pPr>
            <a:r>
              <a:rPr sz="1275" b="1">
                <a:solidFill>
                  <a:srgbClr val="FBFAF6"/>
                </a:solidFill>
              </a:rPr>
              <a:t>Optimize for decision quality per unit of attention - not messages per week.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F71319-EF05-434B-AF57-EA5F263C7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8F9381-F890-4B34-B42B-04D03FC2B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A5FEC7-4518-4311-B98E-F080306AC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591370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737356-7804-4860-9572-C228D4E8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619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REPUTATION / REFERRAL TRIADS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2A150C-71E2-41F7-9692-830C9CA2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Your name travels with the referral.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BE048F-3E44-4F37-BB4A-05AB42C56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21634A-925E-4FF4-B4D3-82B0AAEC1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04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26d5f1e731450d"/>
          <a:srcRect xmlns:a="http://schemas.openxmlformats.org/drawingml/2006/main" l="2797" t="0" r="279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952625"/>
            <a:ext cx="4953000" cy="29527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B501A7-9B3F-4763-ACEF-EA723C176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952625"/>
            <a:ext cx="428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A REFERRAL DOES TWO JOBS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2AE888-027A-4450-917A-1ABC17096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90775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31EF8-6B66-40D8-BB86-358710A26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36220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82330"/>
                </a:solidFill>
              </a:defRPr>
            </a:pPr>
            <a:r>
              <a:rPr sz="1350" b="1">
                <a:solidFill>
                  <a:srgbClr val="182330"/>
                </a:solidFill>
              </a:rPr>
              <a:t>Make a match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145229-D748-43A9-A6A0-E3048C728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28900"/>
            <a:ext cx="381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428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Connect a client problem to an expert whose expertise fits the situation.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800318-8483-4E37-B641-77149219C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048000"/>
            <a:ext cx="38100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55FD71-2BC5-4415-9455-236BB7B88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209925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ECFFC6-A22D-496D-B752-B3A5AA7E5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1813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82330"/>
                </a:solidFill>
              </a:defRPr>
            </a:pPr>
            <a:r>
              <a:rPr sz="1350" b="1">
                <a:solidFill>
                  <a:srgbClr val="182330"/>
                </a:solidFill>
              </a:rPr>
              <a:t>Build trust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243F42-51EB-45B8-95EC-F6C474A7E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448050"/>
            <a:ext cx="381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428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Help the client believe the expert's judgment and integrity can be relied upon.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8514A3-4716-4991-9445-864DE08ED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67150"/>
            <a:ext cx="38100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4EE8FD-CE29-4AC5-9BDD-2EE927972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029075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321691-C0C4-4E66-B079-342772A42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00050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82330"/>
                </a:solidFill>
              </a:defRPr>
            </a:pPr>
            <a:r>
              <a:rPr sz="1350" b="1">
                <a:solidFill>
                  <a:srgbClr val="182330"/>
                </a:solidFill>
              </a:rPr>
              <a:t>Carry exposure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A9B498-1088-420B-8604-130C69EC4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267200"/>
            <a:ext cx="381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Give the referrer a reputational stake in the quality of the handoff.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69C22F-89F7-42DA-BAEE-9FEA4536B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1727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83373A-9B33-4FC6-ACB6-1A31B26B7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391150"/>
            <a:ext cx="966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9118"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182330"/>
                </a:solidFill>
              </a:defRPr>
            </a:pPr>
            <a:r>
              <a:rPr sz="1425">
                <a:solidFill>
                  <a:srgbClr val="182330"/>
                </a:solidFill>
              </a:rPr>
              <a:t>For a personal practice, a warm introduction is not free distribution. It is another person's credibility entering the room with yours.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5DAF58-D83B-489B-BE38-85435B2CD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938134-71C2-4FED-A918-E1BE0DEA0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FD2CEC-7101-4F9E-96B9-1EECF413D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294425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72EC67-3C4D-483A-B12E-8BF7E9630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619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WEAK TIES / RIGHT DISTANCE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81D7AA-8406-4FBC-B17D-517E20665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The right contact is often not the closest one.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90C798-8EE6-4B4C-9913-7C4230CE9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2A4C8D-0D05-4ADA-AFE2-407A5F14F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0E4C20-F7AF-47BC-AB58-2B44B5485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382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82330"/>
                </a:solidFill>
              </a:defRPr>
            </a:pPr>
            <a:r>
              <a:rPr sz="1650">
                <a:solidFill>
                  <a:srgbClr val="182330"/>
                </a:solidFill>
              </a:rPr>
              <a:t>Close ties bring trust and shared context. Strangers bring novelty without a reason to care. Moderately distant contacts can combine enough context to be credible with enough distance to see a different operating problem.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9C8A18-C7EE-4651-90F0-2A101AE65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REVIEW BY DISTANCE, NOT BY CLOSENESS ALONE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9BC589-20DF-4A59-B4E5-FC70866C9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886200"/>
            <a:ext cx="8953500" cy="19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AAB2B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C6909C-DE00-4318-95C5-E8358A226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3886200"/>
            <a:ext cx="2381250" cy="285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F32A3B-0357-4326-A2D9-7AE55B41F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14750"/>
            <a:ext cx="342900" cy="342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7DEDF"/>
          </a:solidFill>
          <a:ln xmlns:a="http://schemas.openxmlformats.org/drawingml/2006/main" w="19050">
            <a:solidFill>
              <a:srgbClr val="8FA4B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3EF642-1C77-443A-B6D9-9978F8ECE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58140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DFBE"/>
          </a:solidFill>
          <a:ln xmlns:a="http://schemas.openxmlformats.org/drawingml/2006/main" w="38100">
            <a:solidFill>
              <a:srgbClr val="D4973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246F20-0D4A-47CB-AE76-60B648243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37528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BFAF6"/>
          </a:solidFill>
          <a:ln xmlns:a="http://schemas.openxmlformats.org/drawingml/2006/main" w="19050">
            <a:solidFill>
              <a:srgbClr val="8FA4B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45C5E7-E9AB-4DA4-8BFD-D22D63820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82330"/>
                </a:solidFill>
              </a:defRPr>
            </a:pPr>
            <a:r>
              <a:rPr sz="1350" b="1">
                <a:solidFill>
                  <a:srgbClr val="182330"/>
                </a:solidFill>
              </a:rPr>
              <a:t>Close ties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903781-66FE-4C53-AEDC-3BA7A1B2E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9105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trust + shared view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34E6A5-1C10-49D6-9172-3E30E017E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2862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8F631D"/>
                </a:solidFill>
              </a:defRPr>
            </a:pPr>
            <a:r>
              <a:rPr sz="1350" b="1">
                <a:solidFill>
                  <a:srgbClr val="8F631D"/>
                </a:solidFill>
              </a:rPr>
              <a:t>Moderately distant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F260D1-9481-4CF3-863D-D266AA473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59105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trust + new signal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18072A-40D0-47A0-B895-5B9878E07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28625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6667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82330"/>
                </a:solidFill>
              </a:defRPr>
            </a:pPr>
            <a:r>
              <a:rPr sz="1350" b="1">
                <a:solidFill>
                  <a:srgbClr val="182330"/>
                </a:solidFill>
              </a:rPr>
              <a:t>Strangers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7C5BF3-27DA-4312-B936-29A3E0E2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45910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3809"/>
          </a:bodyPr>
          <a:lstStyle xmlns:a="http://schemas.openxmlformats.org/drawingml/2006/main"/>
          <a:p xmlns:a="http://schemas.openxmlformats.org/drawingml/2006/main">
            <a:pPr algn="r">
              <a:defRPr sz="1050">
                <a:solidFill>
                  <a:srgbClr val="3C4B5D"/>
                </a:solidFill>
              </a:defRPr>
            </a:pPr>
            <a:r>
              <a:rPr sz="1050">
                <a:solidFill>
                  <a:srgbClr val="3C4B5D"/>
                </a:solidFill>
              </a:rPr>
              <a:t>novelty without context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8AE971-F988-49CF-ACC2-078DBC37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1727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8FA4B5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B96D0C-1D11-42D1-BBF4-96252206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400675"/>
            <a:ext cx="9667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6103"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182330"/>
                </a:solidFill>
              </a:defRPr>
            </a:pPr>
            <a:r>
              <a:rPr sz="1425">
                <a:solidFill>
                  <a:srgbClr val="182330"/>
                </a:solidFill>
              </a:rPr>
              <a:t>Weak ties are a review category, not a quota. The useful question is whether distance and context create a defensible reason to speak.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8FB8FC-1CAC-4058-92F6-F03DEFF0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2B7ED2-EE23-4DEF-A32D-FA61DF569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914119-E1F5-405C-BF24-FBF4097C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579465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E2EB8F6-F9E1-405D-BC70-6F35CA05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619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RECONNECTION / CAPACITY-SAFE ACTION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27091A-6E78-49E5-A40A-ED845468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Refresh the tie before you spend the ask.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D6DD2A-0E02-40F5-B510-5059E9E0C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869F9-E75F-4C97-B2A7-D6EE5C166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13ED4F-B7AD-4564-9D9D-78EC52A2E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THE REVIEW SEQUENCE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745240-C595-46A1-9025-A008AFD1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D2D245-F20E-44F9-B7B3-0F6D4C9D6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3336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Retrieve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CA75F4-758D-4D00-89ED-4128B87D4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333625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3C4B5D"/>
                </a:solidFill>
              </a:defRPr>
            </a:pPr>
            <a:r>
              <a:rPr sz="1125">
                <a:solidFill>
                  <a:srgbClr val="3C4B5D"/>
                </a:solidFill>
              </a:rPr>
              <a:t>the last credible episode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030546-F9D7-45FF-8735-7660454B7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686050"/>
            <a:ext cx="35623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9B1CEC-B33C-45C7-9CEB-CCBA55CE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B2C15D-697E-4AF7-BB4A-EC1EAAC7B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2914650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Check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544251-911A-4A4F-AF6B-C70C2420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9146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3C4B5D"/>
                </a:solidFill>
              </a:defRPr>
            </a:pPr>
            <a:r>
              <a:rPr sz="1125">
                <a:solidFill>
                  <a:srgbClr val="3C4B5D"/>
                </a:solidFill>
              </a:rPr>
              <a:t>the current state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3314EC-F9D1-4A2A-8ADE-9966DE698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267075"/>
            <a:ext cx="35623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DF320B-6049-4581-99F1-1267A2752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0520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F38067-EA79-4898-AF3C-E1EE95FCE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49567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Name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88F908-671E-4893-9227-83DB390B1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495675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3C4B5D"/>
                </a:solidFill>
              </a:defRPr>
            </a:pPr>
            <a:r>
              <a:rPr sz="1125">
                <a:solidFill>
                  <a:srgbClr val="3C4B5D"/>
                </a:solidFill>
              </a:rPr>
              <a:t>the reason now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4FF5BE-D950-42EA-BC56-5C2A0D33B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3848100"/>
            <a:ext cx="35623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7DAFC5-19A3-4246-AA2F-97019181B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D251F3-3DAB-406D-83A4-D28186CA0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076700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Choose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A6DED5-D235-4250-9761-4AEDEA89F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07670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3C4B5D"/>
                </a:solidFill>
              </a:defRPr>
            </a:pPr>
            <a:r>
              <a:rPr sz="1125">
                <a:solidFill>
                  <a:srgbClr val="3C4B5D"/>
                </a:solidFill>
              </a:rPr>
              <a:t>the smallest permissible move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D87F82-9503-45DD-824F-69C4EA969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429125"/>
            <a:ext cx="35623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757F67-679D-41A8-A1F5-F6768DCFC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458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49735"/>
                </a:solidFill>
              </a:defRPr>
            </a:pPr>
            <a:r>
              <a:rPr sz="1200">
                <a:solidFill>
                  <a:srgbClr val="D49735"/>
                </a:solidFill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D41C33-85CB-4B26-B05E-861A6F878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6577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Record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F7F272-7916-4BD3-886C-ED195CD29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657725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8889"/>
          </a:bodyPr>
          <a:lstStyle xmlns:a="http://schemas.openxmlformats.org/drawingml/2006/main"/>
          <a:p xmlns:a="http://schemas.openxmlformats.org/drawingml/2006/main">
            <a:pPr>
              <a:defRPr sz="1125">
                <a:solidFill>
                  <a:srgbClr val="3C4B5D"/>
                </a:solidFill>
              </a:defRPr>
            </a:pPr>
            <a:r>
              <a:rPr sz="1125">
                <a:solidFill>
                  <a:srgbClr val="3C4B5D"/>
                </a:solidFill>
              </a:rPr>
              <a:t>what the interaction changed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C1DA0F2-47F3-416D-A5C2-F873B32B8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52625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THE MESSAGE IS THE OUTPUT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EF00F97-0BA9-473B-93C7-6A43A28A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43150"/>
            <a:ext cx="4667250" cy="2533650"/>
          </a:xfrm>
          <a:prstGeom xmlns:a="http://schemas.openxmlformats.org/drawingml/2006/main" prst="roundRect">
            <a:avLst>
              <a:gd name="adj" fmla="val 3008"/>
            </a:avLst>
          </a:prstGeom>
          <a:solidFill xmlns:a="http://schemas.openxmlformats.org/drawingml/2006/main">
            <a:srgbClr val="111925"/>
          </a:solidFill>
          <a:ln xmlns:a="http://schemas.openxmlformats.org/drawingml/2006/main" w="9525">
            <a:solidFill>
              <a:srgbClr val="111925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06EA2C-ABBF-49B3-B310-D962D9FD8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098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Memory · relevance · permission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33864B8-11A5-4618-93B3-DCFAAB89B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28950"/>
            <a:ext cx="3905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088"/>
          </a:bodyPr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FBFAF6"/>
                </a:solidFill>
              </a:defRPr>
            </a:pPr>
            <a:r>
              <a:rPr sz="1425">
                <a:solidFill>
                  <a:srgbClr val="FBFAF6"/>
                </a:solidFill>
              </a:rPr>
              <a:t>We last spoke when you were weighing a move into product operations. I saw the new remit and thought of that conversation. If a move is back on your agenda, happy to compare notes; if not, no reply needed.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C28C648-5173-4FA3-B279-ED08BE643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476750"/>
            <a:ext cx="3905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9818"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D7DEDF"/>
                </a:solidFill>
              </a:defRPr>
            </a:pPr>
            <a:r>
              <a:rPr sz="1050">
                <a:solidFill>
                  <a:srgbClr val="D7DEDF"/>
                </a:solidFill>
              </a:rPr>
              <a:t>A five- or ten-record batch is a starting discipline, not a researched optimum.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40894CC-369D-4B93-8EED-247629C78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05450"/>
            <a:ext cx="101727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F7CABED-5A52-431B-B83F-F7D8639C9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91175"/>
            <a:ext cx="969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0784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82330"/>
                </a:solidFill>
              </a:defRPr>
            </a:pPr>
            <a:r>
              <a:rPr sz="1275" b="1">
                <a:solidFill>
                  <a:srgbClr val="182330"/>
                </a:solidFill>
              </a:rPr>
              <a:t>Dormant is a state to classify - not a reason to delete or message.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07DD5AD-926B-4050-8BA2-3EED5EFC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BDCE0BE-87DD-4EA9-AA33-F9AFBDF37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04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AA6F1E0-0546-4DEA-AA45-362A9011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9086871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455636-F98A-4E27-BC61-C7FADFCA9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619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BOUNDED EXAMPLE / HONEST LIMIT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9B848F-8C10-4A29-9D3F-2EC42242D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239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850">
                <a:solidFill>
                  <a:srgbClr val="182330"/>
                </a:solidFill>
              </a:defRPr>
            </a:pPr>
            <a:r>
              <a:rPr sz="2850">
                <a:solidFill>
                  <a:srgbClr val="182330"/>
                </a:solidFill>
              </a:rPr>
              <a:t>Make the decision visible before the message exists.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67738C-C07A-42F9-A29A-FCD8A2DEC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81150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F81AB7-7B8F-478C-8012-DA07CB487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381000"/>
            <a:ext cx="552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 algn="r">
              <a:defRPr sz="975">
                <a:solidFill>
                  <a:srgbClr val="3C4B5D"/>
                </a:solidFill>
              </a:defRPr>
            </a:pPr>
            <a:r>
              <a:rPr sz="975">
                <a:solidFill>
                  <a:srgbClr val="3C4B5D"/>
                </a:solidFill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B3C146-DA64-4DD7-8C0F-8FEBFE6E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287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82330"/>
                </a:solidFill>
              </a:defRPr>
            </a:pPr>
            <a:r>
              <a:rPr sz="1650">
                <a:solidFill>
                  <a:srgbClr val="182330"/>
                </a:solidFill>
              </a:rPr>
              <a:t>One tool can reduce retrieval work. It cannot decide what represents the operator, whether the fit is real, or whether the other person should be contacted.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F539F9-094B-4A25-B53F-33F8CB442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337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63636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D49735"/>
                </a:solidFill>
              </a:defRPr>
            </a:pPr>
            <a:r>
              <a:rPr sz="825" b="1">
                <a:solidFill>
                  <a:srgbClr val="D49735"/>
                </a:solidFill>
              </a:rPr>
              <a:t>REACH / ONE CATEGORY EXAMPLE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3C45B-BA1F-4DB8-B364-017DF9BD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2362200" cy="1371600"/>
          </a:xfrm>
          <a:prstGeom xmlns:a="http://schemas.openxmlformats.org/drawingml/2006/main" prst="roundRect">
            <a:avLst>
              <a:gd name="adj" fmla="val 5556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5F612E-FC9F-41CD-9487-B17E56B11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671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SURFACE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090D00-3D5C-4C94-A481-90A65B46D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8620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Find relationships and history worth reviewing.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CAE057-AC0B-4442-A4CC-869DEFC57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276600"/>
            <a:ext cx="2362200" cy="1371600"/>
          </a:xfrm>
          <a:prstGeom xmlns:a="http://schemas.openxmlformats.org/drawingml/2006/main" prst="roundRect">
            <a:avLst>
              <a:gd name="adj" fmla="val 5556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FB0C16-C283-4445-A1A9-8E79892E0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4671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DRAFT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F6DBC6-041B-4EFD-8058-A2024049C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388620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Prepare a note that the principal can edit.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563E2B-A356-44E3-9094-9ED151905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276600"/>
            <a:ext cx="2362200" cy="1371600"/>
          </a:xfrm>
          <a:prstGeom xmlns:a="http://schemas.openxmlformats.org/drawingml/2006/main" prst="roundRect">
            <a:avLst>
              <a:gd name="adj" fmla="val 5556"/>
            </a:avLst>
          </a:prstGeom>
          <a:solidFill xmlns:a="http://schemas.openxmlformats.org/drawingml/2006/main">
            <a:srgbClr val="F0DFBE"/>
          </a:solidFill>
          <a:ln xmlns:a="http://schemas.openxmlformats.org/drawingml/2006/main" w="9525">
            <a:solidFill>
              <a:srgbClr val="D4973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4F3810-853C-41E1-9023-FB0E3EC2E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4671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8F631D"/>
                </a:solidFill>
              </a:defRPr>
            </a:pPr>
            <a:r>
              <a:rPr sz="975" b="1">
                <a:solidFill>
                  <a:srgbClr val="8F631D"/>
                </a:solidFill>
              </a:rPr>
              <a:t>APPROVE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8D455F-EA61-43B8-8442-83532220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88620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Keep judgment at the point of representation.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17C21D-3EE6-4A54-9D0C-EFEDE4CEA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276600"/>
            <a:ext cx="2362200" cy="1371600"/>
          </a:xfrm>
          <a:prstGeom xmlns:a="http://schemas.openxmlformats.org/drawingml/2006/main" prst="roundRect">
            <a:avLst>
              <a:gd name="adj" fmla="val 5556"/>
            </a:avLst>
          </a:prstGeom>
          <a:solidFill xmlns:a="http://schemas.openxmlformats.org/drawingml/2006/main">
            <a:srgbClr val="F7F8F4"/>
          </a:solidFill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0AC6C1-5314-4085-A775-5FD993A7F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4671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9487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D49735"/>
                </a:solidFill>
              </a:defRPr>
            </a:pPr>
            <a:r>
              <a:rPr sz="975" b="1">
                <a:solidFill>
                  <a:srgbClr val="D49735"/>
                </a:solidFill>
              </a:rPr>
              <a:t>PAUSE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7E1C4E-0E00-4637-9B4F-CD52CC5E3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88620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82330"/>
                </a:solidFill>
              </a:defRPr>
            </a:pPr>
            <a:r>
              <a:rPr sz="1200">
                <a:solidFill>
                  <a:srgbClr val="182330"/>
                </a:solidFill>
              </a:rPr>
              <a:t>Treat no message as a valid decision.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35269A-B826-4C2D-AA2B-B1C5C19DE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10172700" cy="83820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111925"/>
          </a:solidFill>
          <a:ln xmlns:a="http://schemas.openxmlformats.org/drawingml/2006/main" w="9525">
            <a:solidFill>
              <a:srgbClr val="111925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E66BEC-8933-4F75-A5A6-16F80F7D3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248275"/>
            <a:ext cx="9667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8889"/>
          </a:bodyPr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D7DEDF"/>
                </a:solidFill>
              </a:defRPr>
            </a:pPr>
            <a:r>
              <a:rPr sz="1350">
                <a:solidFill>
                  <a:srgbClr val="D7DEDF"/>
                </a:solidFill>
              </a:rPr>
              <a:t>Reach is built for solo and small-practice operators who need to inspect their own LinkedIn network and message history. Its relevance here is bounded: reduce retrieval friction, preserve human approval, and make the decision legible.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9A817B-C7D3-4289-B2C4-FF05E90D4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AD4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2C9E31-398F-4B89-88E3-01127F70B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7E8991"/>
                </a:solidFill>
              </a:defRPr>
            </a:pPr>
            <a:r>
              <a:rPr sz="750" b="1">
                <a:solidFill>
                  <a:srgbClr val="7E8991"/>
                </a:solidFill>
              </a:rPr>
              <a:t>LINKENITE PERSPECTIVES / ISSUE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745016-6F29-48BA-9361-B6EDEDECF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7E8991"/>
                </a:solidFill>
              </a:defRPr>
            </a:pPr>
            <a:r>
              <a:rPr sz="750">
                <a:solidFill>
                  <a:srgbClr val="7E899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3685382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119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22A009-273B-4F39-AE75-4E4FD9CF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42950"/>
            <a:ext cx="647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85714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D49735"/>
                </a:solidFill>
              </a:defRPr>
            </a:pPr>
            <a:r>
              <a:rPr sz="1050" b="1">
                <a:solidFill>
                  <a:srgbClr val="D49735"/>
                </a:solidFill>
              </a:rPr>
              <a:t>LEGIBILITY / OPERATING COMMITMENTS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7D5D2D-A1F1-481C-B3D0-3939AAA92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295400"/>
            <a:ext cx="8763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>
            <a:normAutofit fontScale="94444"/>
          </a:bodyPr>
          <a:lstStyle xmlns:a="http://schemas.openxmlformats.org/drawingml/2006/main"/>
          <a:p xmlns:a="http://schemas.openxmlformats.org/drawingml/2006/main">
            <a:pPr>
              <a:defRPr sz="3600">
                <a:solidFill>
                  <a:srgbClr val="FBFAF6"/>
                </a:solidFill>
              </a:defRPr>
            </a:pPr>
            <a:r>
              <a:rPr sz="3600">
                <a:solidFill>
                  <a:srgbClr val="FBFAF6"/>
                </a:solidFill>
              </a:rPr>
              <a:t>Make the practice legible.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1B5B8F-2701-48B6-9889-F3E76054F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933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3210"/>
          </a:bodyPr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D7DEDF"/>
                </a:solidFill>
              </a:defRPr>
            </a:pPr>
            <a:r>
              <a:rPr sz="2025">
                <a:solidFill>
                  <a:srgbClr val="D7DEDF"/>
                </a:solidFill>
              </a:rPr>
              <a:t>Protect attention, diversify dependence, and let judgment decide when a relationship becomes a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9365BF-C5E8-4D18-939F-0B8AFCEC6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3375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FBFAF6"/>
                </a:solidFill>
              </a:defRPr>
            </a:pPr>
            <a:r>
              <a:rPr sz="1200">
                <a:solidFill>
                  <a:srgbClr val="FBFAF6"/>
                </a:solidFill>
              </a:rPr>
              <a:t>Map relationship sources by role, route, sector, and concentration.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CA736C-559F-4271-BD99-3644F8868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48075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DAD116-8DD1-464E-8D51-CC5CB228B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43325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FBFAF6"/>
                </a:solidFill>
              </a:defRPr>
            </a:pPr>
            <a:r>
              <a:rPr sz="1200">
                <a:solidFill>
                  <a:srgbClr val="FBFAF6"/>
                </a:solidFill>
              </a:rPr>
              <a:t>Keep the shared episode and current state visible before reopening a dormant tie.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D76877-C96D-4E90-BE49-DDB95DB49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5765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0A1B5E-9A7C-4F8C-B8B4-52042DA3B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529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FBFAF6"/>
                </a:solidFill>
              </a:defRPr>
            </a:pPr>
            <a:r>
              <a:rPr sz="1200">
                <a:solidFill>
                  <a:srgbClr val="FBFAF6"/>
                </a:solidFill>
              </a:rPr>
              <a:t>Check capacity before creating another conversation.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A260E8-C72F-47F3-9841-859AB7C4D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67225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BEABF7-5776-4E37-BB3C-7EEE318A3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562475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FBFAF6"/>
                </a:solidFill>
              </a:defRPr>
            </a:pPr>
            <a:r>
              <a:rPr sz="1200">
                <a:solidFill>
                  <a:srgbClr val="FBFAF6"/>
                </a:solidFill>
              </a:rPr>
              <a:t>Use moderately distant ties as a review category, not a volume target.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55147E-DE64-4B1F-BC15-AB0C53C9B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76800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B040F8-4A9D-4B69-A6D5-B20DA4CC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97205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FBFAF6"/>
                </a:solidFill>
              </a:defRPr>
            </a:pPr>
            <a:r>
              <a:rPr sz="1200">
                <a:solidFill>
                  <a:srgbClr val="FBFAF6"/>
                </a:solidFill>
              </a:rPr>
              <a:t>Make referral asks specific enough that the other person can protect their own reputation.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BFD082-8DF7-409A-9302-68E1ECBE5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86375"/>
            <a:ext cx="981075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7DC08D-13FC-473F-8478-42A9B8C49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81625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FBFAF6"/>
                </a:solidFill>
              </a:defRPr>
            </a:pPr>
            <a:r>
              <a:rPr sz="1200">
                <a:solidFill>
                  <a:srgbClr val="FBFAF6"/>
                </a:solidFill>
              </a:rPr>
              <a:t>Keep human judgment at the point where a relationship becomes a message.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CC98EC-9842-46E5-9D12-530768CCB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5312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95833"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D7DEDF"/>
                </a:solidFill>
              </a:defRPr>
            </a:pPr>
            <a:r>
              <a:rPr sz="1200">
                <a:solidFill>
                  <a:srgbClr val="D7DEDF"/>
                </a:solidFill>
              </a:rPr>
              <a:t>Start with five records. Write down the shared episode, the current change, the fit, the capacity available, and the next permissible move.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62C435-59F2-4870-8745-D352FE872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95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26170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7B7595-7CEC-4A67-8D9E-B7AFC22B8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81775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D7DEDF"/>
                </a:solidFill>
              </a:defRPr>
            </a:pPr>
            <a:r>
              <a:rPr sz="750" b="1">
                <a:solidFill>
                  <a:srgbClr val="D7DEDF"/>
                </a:solidFill>
              </a:rPr>
              <a:t>LINKENITE PERSPECTIVES / ISSUE 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DEEF20-7440-4485-A2AF-7E4994D29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581775"/>
            <a:ext cx="5524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anchor="t">
            <a:normAutofit fontScale="70000"/>
          </a:bodyPr>
          <a:lstStyle xmlns:a="http://schemas.openxmlformats.org/drawingml/2006/main"/>
          <a:p xmlns:a="http://schemas.openxmlformats.org/drawingml/2006/main">
            <a:pPr algn="r">
              <a:defRPr sz="750">
                <a:solidFill>
                  <a:srgbClr val="D7DEDF"/>
                </a:solidFill>
              </a:defRPr>
            </a:pPr>
            <a:r>
              <a:rPr sz="750">
                <a:solidFill>
                  <a:srgbClr val="D7DEDF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7787018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2026-08-12T13:59:05.4270000Z</dcterms:created>
  <dcterms:modified xsi:type="dcterms:W3CDTF">2026-08-12T13:59:05.4270000Z</dcterms:modified>
</coreProperties>
</file>