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ae8d6035bd4cf4" /><Relationship Type="http://schemas.openxmlformats.org/officeDocument/2006/relationships/extended-properties" Target="/docProps/app.xml" Id="Rfe539b3934404fb7" /><Relationship Type="http://schemas.openxmlformats.org/officeDocument/2006/relationships/officeDocument" Target="/ppt/presentation.xml" Id="R8f1183ab2c854b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08fa613f5d496a"/>
  </p:sldMasterIdLst>
  <p:notesMasterIdLst>
    <p:notesMasterId xmlns:r="http://schemas.openxmlformats.org/officeDocument/2006/relationships" r:id="R59988abc18ed4e75"/>
  </p:notesMasterIdLst>
  <p:sldIdLst>
    <p:sldId xmlns:r="http://schemas.openxmlformats.org/officeDocument/2006/relationships" id="256" r:id="R8ca3a56c75e24dac"/>
    <p:sldId xmlns:r="http://schemas.openxmlformats.org/officeDocument/2006/relationships" id="257" r:id="Rdff9072483334814"/>
    <p:sldId xmlns:r="http://schemas.openxmlformats.org/officeDocument/2006/relationships" id="258" r:id="R273e405f0ee34c09"/>
    <p:sldId xmlns:r="http://schemas.openxmlformats.org/officeDocument/2006/relationships" id="259" r:id="R0e511550e3814e16"/>
    <p:sldId xmlns:r="http://schemas.openxmlformats.org/officeDocument/2006/relationships" id="260" r:id="R57d26bf55e1a4c87"/>
    <p:sldId xmlns:r="http://schemas.openxmlformats.org/officeDocument/2006/relationships" id="261" r:id="Rbbc94589d4444f34"/>
    <p:sldId xmlns:r="http://schemas.openxmlformats.org/officeDocument/2006/relationships" id="262" r:id="Rab98be9088a04f5e"/>
    <p:sldId xmlns:r="http://schemas.openxmlformats.org/officeDocument/2006/relationships" id="263" r:id="Ra959b26bd30d4a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e0741a00274f25" /><Relationship Type="http://schemas.openxmlformats.org/officeDocument/2006/relationships/slideMaster" Target="/ppt/slideMasters/slideMaster1.xml" Id="Rc508fa613f5d496a" /><Relationship Type="http://schemas.openxmlformats.org/officeDocument/2006/relationships/notesMaster" Target="/ppt/notesMasters/notesMaster1.xml" Id="R59988abc18ed4e75" /><Relationship Type="http://schemas.openxmlformats.org/officeDocument/2006/relationships/presProps" Target="/ppt/presProps.xml" Id="R0a758d8caa044f66" /><Relationship Type="http://schemas.openxmlformats.org/officeDocument/2006/relationships/tableStyles" Target="/ppt/tableStyles.xml" Id="R7ff5d3f6dd4e448f" /><Relationship Type="http://schemas.openxmlformats.org/officeDocument/2006/relationships/slide" Target="/ppt/slides/slide1.xml" Id="R8ca3a56c75e24dac" /><Relationship Type="http://schemas.openxmlformats.org/officeDocument/2006/relationships/slide" Target="/ppt/slides/slide2.xml" Id="Rdff9072483334814" /><Relationship Type="http://schemas.openxmlformats.org/officeDocument/2006/relationships/slide" Target="/ppt/slides/slide3.xml" Id="R273e405f0ee34c09" /><Relationship Type="http://schemas.openxmlformats.org/officeDocument/2006/relationships/slide" Target="/ppt/slides/slide4.xml" Id="R0e511550e3814e16" /><Relationship Type="http://schemas.openxmlformats.org/officeDocument/2006/relationships/slide" Target="/ppt/slides/slide5.xml" Id="R57d26bf55e1a4c87" /><Relationship Type="http://schemas.openxmlformats.org/officeDocument/2006/relationships/slide" Target="/ppt/slides/slide6.xml" Id="Rbbc94589d4444f34" /><Relationship Type="http://schemas.openxmlformats.org/officeDocument/2006/relationships/slide" Target="/ppt/slides/slide7.xml" Id="Rab98be9088a04f5e" /><Relationship Type="http://schemas.openxmlformats.org/officeDocument/2006/relationships/slide" Target="/ppt/slides/slide8.xml" Id="Ra959b26bd30d4a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019657e7a94e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01f647313c4b3d" /><Relationship Type="http://schemas.openxmlformats.org/officeDocument/2006/relationships/notesMaster" Target="/ppt/notesMasters/notesMaster1.xml" Id="R9d768b4f8d024d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cecd065a9b4181" /><Relationship Type="http://schemas.openxmlformats.org/officeDocument/2006/relationships/notesMaster" Target="/ppt/notesMasters/notesMaster1.xml" Id="R716f6873217c4c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25ff06b06a4b3f" /><Relationship Type="http://schemas.openxmlformats.org/officeDocument/2006/relationships/notesMaster" Target="/ppt/notesMasters/notesMaster1.xml" Id="R4cf6f95624cb41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27da2c953c4bc1" /><Relationship Type="http://schemas.openxmlformats.org/officeDocument/2006/relationships/notesMaster" Target="/ppt/notesMasters/notesMaster1.xml" Id="Rcd32df48701e4d6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ccee0942ce4b76" /><Relationship Type="http://schemas.openxmlformats.org/officeDocument/2006/relationships/notesMaster" Target="/ppt/notesMasters/notesMaster1.xml" Id="Rb5fa081fa2444e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2622246aeb4d46" /><Relationship Type="http://schemas.openxmlformats.org/officeDocument/2006/relationships/notesMaster" Target="/ppt/notesMasters/notesMaster1.xml" Id="R2b0c32b683c94a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069a3d023e4356" /><Relationship Type="http://schemas.openxmlformats.org/officeDocument/2006/relationships/notesMaster" Target="/ppt/notesMasters/notesMaster1.xml" Id="R94a5e3600da545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94248900b94d28" /><Relationship Type="http://schemas.openxmlformats.org/officeDocument/2006/relationships/notesMaster" Target="/ppt/notesMasters/notesMaster1.xml" Id="R5a41ff32d7d245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recruiter-bench-hero.png.</a:t>
            </a:r>
          </a:p>
          <a:p xmlns:a="http://schemas.openxmlformats.org/drawingml/2006/main">
            <a:r>
              <a:t>No externally sourced non-trivial claim on this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LinkedIn Talent Solutions: https://business.linkedin.com/hire/resources/talent-acquisition/recruiting-passive-candidates</a:t>
            </a:r>
          </a:p>
          <a:p xmlns:a="http://schemas.openxmlformats.org/drawingml/2006/main">
            <a:r>
              <a:t>Rondi, Levin, De Massis: https://eprints.lancs.ac.uk/id/eprint/196191/</a:t>
            </a:r>
          </a:p>
          <a:p xmlns:a="http://schemas.openxmlformats.org/drawingml/2006/main">
            <a:r>
              <a:t>The two-network framing is the briefing's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Levin, Walter, Murnighan: https://pubsonline.informs.org/doi/abs/10.1287/orsc.1100.0576</a:t>
            </a:r>
          </a:p>
          <a:p xmlns:a="http://schemas.openxmlformats.org/drawingml/2006/main">
            <a:r>
              <a:t>Rondi, Levin, De Massis: https://eprints.lancs.ac.uk/id/eprint/196191/</a:t>
            </a:r>
          </a:p>
          <a:p xmlns:a="http://schemas.openxmlformats.org/drawingml/2006/main">
            <a:r>
              <a:t>Generated visual: dual-network-bridges.png.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LinkedIn Talent Solutions: https://business.linkedin.com/hire/resources/talent-acquisition/recruiting-passive-candidates</a:t>
            </a:r>
          </a:p>
          <a:p xmlns:a="http://schemas.openxmlformats.org/drawingml/2006/main">
            <a:r>
              <a:t>Granovetter: https://www.journals.uchicago.edu/doi/abs/10.1086/225469</a:t>
            </a:r>
          </a:p>
          <a:p xmlns:a="http://schemas.openxmlformats.org/drawingml/2006/main">
            <a:r>
              <a:t>Rajkumar et al.: https://pubmed.ncbi.nlm.nih.gov/36107999/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Rondi, Levin, De Massis: https://eprints.lancs.ac.uk/id/eprint/196191/</a:t>
            </a:r>
          </a:p>
          <a:p xmlns:a="http://schemas.openxmlformats.org/drawingml/2006/main">
            <a:r>
              <a:t>Aknin and Sandstrom: https://www.nature.com/articles/s44271-024-00075-8</a:t>
            </a:r>
          </a:p>
          <a:p xmlns:a="http://schemas.openxmlformats.org/drawingml/2006/main">
            <a:r>
              <a:t>The candidate record and review choices are illustrative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Burks et al.: https://academic.oup.com/qje/article-abstract/130/2/805/2331590</a:t>
            </a:r>
          </a:p>
          <a:p xmlns:a="http://schemas.openxmlformats.org/drawingml/2006/main">
            <a:r>
              <a:t>SHRM: https://www.shrm.org/in/topics-tools/news/talent-acquisition/employee-referrals-remain-top-source-hires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Rondi, Levin, De Massis: https://eprints.lancs.ac.uk/id/eprint/196191/</a:t>
            </a:r>
          </a:p>
          <a:p xmlns:a="http://schemas.openxmlformats.org/drawingml/2006/main">
            <a:r>
              <a:t>Aknin and Sandstrom: https://www.nature.com/articles/s44271-024-00075-8</a:t>
            </a:r>
          </a:p>
          <a:p xmlns:a="http://schemas.openxmlformats.org/drawingml/2006/main">
            <a:r>
              <a:t>Generated visual: dual-network-bridges.png.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Closing synthesis from the Issue 03 briefing.</a:t>
            </a:r>
          </a:p>
          <a:p xmlns:a="http://schemas.openxmlformats.org/drawingml/2006/main">
            <a:r>
              <a:t>Research register: ../SOURCES.md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8eb4c70d7d4a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124f466b164945" /><Relationship Type="http://schemas.openxmlformats.org/officeDocument/2006/relationships/slideLayout" Target="/ppt/slideLayouts/slideLayout1.xml" Id="Rf21f7d466c8842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1f7d466c8842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024c0a054d4338" /><Relationship Type="http://schemas.openxmlformats.org/officeDocument/2006/relationships/image" Target="/ppt/media/image.png" Id="R1603e40596544185" /><Relationship Type="http://schemas.openxmlformats.org/officeDocument/2006/relationships/notesSlide" Target="/ppt/notesSlides/notesSlide1.xml" Id="R59e5f786b8d646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7160e83904b6f" /><Relationship Type="http://schemas.openxmlformats.org/officeDocument/2006/relationships/notesSlide" Target="/ppt/notesSlides/notesSlide2.xml" Id="R8407c928298d4b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ba686b9dd44b15" /><Relationship Type="http://schemas.openxmlformats.org/officeDocument/2006/relationships/image" Target="/ppt/media/image2.png" Id="R291495f9818b4bfd" /><Relationship Type="http://schemas.openxmlformats.org/officeDocument/2006/relationships/notesSlide" Target="/ppt/notesSlides/notesSlide3.xml" Id="R26a5be2cab3f47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11e311f0345c0" /><Relationship Type="http://schemas.openxmlformats.org/officeDocument/2006/relationships/notesSlide" Target="/ppt/notesSlides/notesSlide4.xml" Id="R9aeb6a3fb82a49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65e944a984119" /><Relationship Type="http://schemas.openxmlformats.org/officeDocument/2006/relationships/notesSlide" Target="/ppt/notesSlides/notesSlide5.xml" Id="R33742c7f0a6c4a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4effa92ee4a57" /><Relationship Type="http://schemas.openxmlformats.org/officeDocument/2006/relationships/notesSlide" Target="/ppt/notesSlides/notesSlide6.xml" Id="Rb6b4a529ef464e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c962c4fa2748df" /><Relationship Type="http://schemas.openxmlformats.org/officeDocument/2006/relationships/image" Target="/ppt/media/image3.png" Id="R007510c16d2b405c" /><Relationship Type="http://schemas.openxmlformats.org/officeDocument/2006/relationships/notesSlide" Target="/ppt/notesSlides/notesSlide7.xml" Id="Rd9f489c3b70d42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b9a349ef874bfd" /><Relationship Type="http://schemas.openxmlformats.org/officeDocument/2006/relationships/notesSlide" Target="/ppt/notesSlides/notesSlide8.xml" Id="Rd850e2796e4444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03e40596544185"/>
          <a:srcRect xmlns:a="http://schemas.openxmlformats.org/drawingml/2006/main" l="0" t="29178" r="0" b="29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2857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672D45-50DA-42C9-A20A-264A12927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194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7DEDF"/>
                </a:solidFill>
              </a:defRPr>
            </a:pPr>
            <a:r>
              <a:rPr sz="1050" b="1">
                <a:solidFill>
                  <a:srgbClr val="D7DEDF"/>
                </a:solidFill>
              </a:rPr>
              <a:t>LINKENITE PERSPECTIVES SERIES / ISSUE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BFFA3E-28D9-450F-84A4-2F7E36A0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6572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3678"/>
          </a:bodyPr>
          <a:lstStyle xmlns:a="http://schemas.openxmlformats.org/drawingml/2006/main"/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The Bench You</a:t>
            </a:r>
          </a:p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Already Have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95E6F3-4FD9-4B78-9549-5E33B47B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762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607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D7DEDF"/>
                </a:solidFill>
              </a:defRPr>
            </a:pPr>
            <a:r>
              <a:rPr sz="1500">
                <a:solidFill>
                  <a:srgbClr val="D7DEDF"/>
                </a:solidFill>
              </a:rPr>
              <a:t>How retained search and staffing agencies can make candidate and client relationships worth reopening.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30BD5-FF8C-49B9-BF5D-94D28BA9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Research briefing for search and staffing agency principals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D9501-C8C5-4F5C-B24B-1457DC9E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076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August 2026 / Helsinki, EU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D3ABF-96FA-41FF-A640-0F9FBB37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C3A89-455F-483E-9263-A0ECFB14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0173C-DDE9-4C1D-B226-F6011A02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927813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5D3C199-77D9-410C-9BFA-D5665433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THE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EDB2F-BD9E-45EC-A8AE-EE82894D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first question is which relationships are still real.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6CF75-765D-4562-9575-7FAFB816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2FC83-E754-4005-89AC-EC7446AF8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1ADE0-23E1-444C-8DEF-6150C80E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345"/>
          </a:bodyPr>
          <a:lstStyle xmlns:a="http://schemas.openxmlformats.org/drawingml/2006/main"/>
          <a:p xmlns:a="http://schemas.openxmlformats.org/drawingml/2006/main">
            <a:pPr>
              <a:defRPr sz="2250">
                <a:solidFill>
                  <a:srgbClr val="182330"/>
                </a:solidFill>
              </a:defRPr>
            </a:pPr>
            <a:r>
              <a:rPr sz="2250">
                <a:solidFill>
                  <a:srgbClr val="182330"/>
                </a:solidFill>
              </a:rPr>
              <a:t>For an agency with a large bench and a long client roster, the constraint is rarely another name. It is knowing whose situation, mandate, or trust has enough context to deserve a decision now.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AAB06-764E-459A-99B0-6693344E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5740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A RELATIONSHIP RECORD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DF0B4-592C-4525-BFB0-8CFDB9F2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4286250" cy="2647950"/>
          </a:xfrm>
          <a:prstGeom xmlns:a="http://schemas.openxmlformats.org/drawingml/2006/main" prst="roundRect">
            <a:avLst>
              <a:gd name="adj" fmla="val 2878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50436E-5312-48D0-8518-73E96B92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717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Candidate / 2022 search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01DF1-7E56-470E-81D4-5A70495B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95600"/>
            <a:ext cx="347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The useful record is not a profile. It is a compact explanation of why a conversation could make sense now.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2E1BD-BB31-4932-9693-EBF54BB6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590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5130D-F75B-4717-8267-0EF1ADA8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5242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DA8C68-7F12-427A-83C8-082A1858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5052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Shared episode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CE0B9-5839-4BA7-992C-71C9DD862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7242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Led finance transformation at Northstar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E1C6E3-B0EA-4D0D-AE92-08B0770E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624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3563E-81DB-4862-974F-81B917EF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957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617FF6-1571-4236-97CC-5674ADA5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0767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Current change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575EB5-8226-4465-8232-0A8D782E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957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New remit; role or location may have moved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698BE2-6198-47CF-A99E-EAEA96C8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733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652C25-ABC9-4495-95EB-61930552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6672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JUDGMENT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B806F6-F887-4355-A6A5-1AB486E2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6482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D05173-6141-4541-A2D9-24B3E637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8672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Reopen · learn · refer · wait · close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43F5F7-CBB1-46FD-AD61-2DCCA202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THREE ORIENTING FACTS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494867-D323-4300-92A3-8E8099E7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42FBD1-923B-496E-AEDF-3949F9C1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00700"/>
            <a:ext cx="74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36%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6DA496-16FF-4DC6-A6F2-A35527C5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7712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looking for new roles in LinkedIn's current page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32A8CA-489B-4469-8C73-8E919ABE2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05030E8-A240-45C4-8BB1-28D992C5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00700"/>
            <a:ext cx="74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E51457-9BD7-4ECA-BB49-E364BA34A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962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elements in successful dormant-tie reconnection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D23DE4-85D7-4109-905F-0BAF04B2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D978601-747E-4271-B75A-FE940933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600700"/>
            <a:ext cx="74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4B450D-E2D0-40AC-9A77-10F9172E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networks an agency must keep legible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EA9B69C-A5AB-4B08-B22C-3931BC4C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E06225D-FD36-461C-A67B-07E85A90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89641DE-24AC-4C05-906E-93329CA66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80745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0267D7-C7A8-43ED-B41A-2F8C9084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BENCH DECAY / RECOVERABLE CONTEXT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D9259-A9EA-47FE-B313-A996B59D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A stale record is not the same thing as a dormant relationship.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A254B-2647-4AA7-9F97-41095312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1B2BC-95BF-4049-8AB1-688431C1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03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495f9818b4bfd"/>
          <a:srcRect xmlns:a="http://schemas.openxmlformats.org/drawingml/2006/main" l="982" t="0" r="9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5143500" cy="2952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AD80E-1790-4C55-9D88-B63996F5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WHAT DECAYS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53F7D-4E2D-4436-9F54-361B0F85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62200"/>
            <a:ext cx="4381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0C70C-C291-4398-8C7A-E3D29FCF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6697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Candidate state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CF0714-CC2B-4D14-832E-6C38B86C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6697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487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Role, location, availability, appetite for risk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43839-B02F-4282-AC84-B5315137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90850"/>
            <a:ext cx="4381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D8FA2-FB63-4D28-9B30-DC36EBA97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9562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Client state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90E4AF-71CC-4D43-BCA8-E1C6C76E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09562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754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Mandate, remit, timing, decision ownership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7E6522-1E30-4E1C-B32C-786D908C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19500"/>
            <a:ext cx="4381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12E20-F408-45D0-A5BC-3F77BFB7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2427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Relationship state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681A8E-86BC-4D46-A06F-E9B96F94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72427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687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Trust, shared episode, permission, last outcome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F4863A-1E78-4D56-89B1-7A6F5206B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48150"/>
            <a:ext cx="4381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DA4980-35A8-48A4-B2BF-5ABC44C0C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5292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Agency memory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4B7D5-88D0-4CAB-B232-5BEAAD61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35292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654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What the next person needs to know before acting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1D8DE-0FCE-400D-9ABE-672402C7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3C45A9-0F14-4CA2-AB17-9CD1FA13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00675"/>
            <a:ext cx="966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8324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82330"/>
                </a:solidFill>
              </a:defRPr>
            </a:pPr>
            <a:r>
              <a:rPr sz="1425">
                <a:solidFill>
                  <a:srgbClr val="182330"/>
                </a:solidFill>
              </a:rPr>
              <a:t>Dormancy is a state to classify, not a reason to delete or message. The question is whether the shared episode is strong enough to refresh before asking for attention.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458EE-F39A-469A-8B80-A3A374478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E001FE-D848-4BF2-B875-EB6E7133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ED428F-DB98-49F0-BD4B-2111A5C7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18933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8B6E06-8D48-44BD-A30F-29571C9A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PASSIVE CANDIDATES / SIGNAL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5F3694-19D5-4CDA-8EE5-75003038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Passive is not unreachable. It is not permission either.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5D0C0-3110-40E2-946A-B2253E37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0BD25-F9D1-4B58-A713-4CA54F8E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9B00A-6AB8-4620-90FE-64B3A0C6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966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82330"/>
                </a:solidFill>
              </a:defRPr>
            </a:pPr>
            <a:r>
              <a:rPr sz="1650">
                <a:solidFill>
                  <a:srgbClr val="182330"/>
                </a:solidFill>
              </a:rPr>
              <a:t>LinkedIn Talent Solutions' current recruiting page says 36% of workers are looking for new roles and describes the remaining workforce as passive candidates who can still be reached.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9A45B-E6F1-49A3-954E-9EC96FFB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5143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627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3C4B5D"/>
                </a:solidFill>
              </a:defRPr>
            </a:pPr>
            <a:r>
              <a:rPr sz="1275">
                <a:solidFill>
                  <a:srgbClr val="3C4B5D"/>
                </a:solidFill>
              </a:rPr>
              <a:t>That is a directional category from a platform source, not a universal response-rate benchmark. For an agency, the useful question is what changed and whether the relationship can be refreshed without making the recipient do all the work.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3290A-5640-451B-91C4-2E383C88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8120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A REOPENING SIGNAL SHOULD NAME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F930DE-3000-4C9A-A585-05EA790C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907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00C077-24C5-4144-9545-F311290B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431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The last real episode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AAD3A4-9430-41B5-8F8D-2300A0C7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600325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What was actually discussed, assessed, solved, or learned?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B90D5B-9817-4C04-B24B-F4207190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33700"/>
            <a:ext cx="36671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BAABB9-9316-4F06-B6E8-61C1015E4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146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730538-A9D3-47E9-9245-56A28265C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0670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The current change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8CFF58-6EAE-431E-ADB4-DFDD905C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324225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Role, mandate, market, location, or availability.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2E31A-01E5-49BF-8D84-3FA6458B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57600"/>
            <a:ext cx="36671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C6683-D7F3-472D-BCB6-671B7AB7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385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5FB5E7-AA27-47B1-81BE-BBF85DC0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7909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The reason now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70E26-5DC0-4753-8EBC-D5B7A3DD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048125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Why would this conversation make sense this week?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D32C95-3664-4A20-B584-680648E4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381500"/>
            <a:ext cx="36671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9EDC48-7CCD-4C08-BB67-2F5ABF08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624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08EB5-E98B-4F8A-95F4-DC2EC43BC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148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The permission level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09944A-81DB-4DA3-B101-344DC191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772025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Note, question, referral ask, wait, or no contact.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26359E-5196-4019-AFBA-A76D4E3C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96D70C-91DA-4C1F-8FAC-F6DF8391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00675"/>
            <a:ext cx="966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566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82330"/>
                </a:solidFill>
              </a:defRPr>
            </a:pPr>
            <a:r>
              <a:rPr sz="1425">
                <a:solidFill>
                  <a:srgbClr val="182330"/>
                </a:solidFill>
              </a:rPr>
              <a:t>A passive candidate may be open to the right opportunity; only the relationship record can tell you whether this is the right approach, from this agency, now.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8A68D3-87E4-4784-964A-00C04E31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3489C0-4C35-48D2-BDF2-8A62FBB3D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90660E-5D71-485D-9CB3-8F80CD94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540173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5EA2043-CCA7-4952-B6E1-4DD43077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REVIEW / PERMISSIONED 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D89AF-7FBA-41D5-BCB2-D5B0571D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decision should be visible before the message exists.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8F9F4-4AA0-4606-9C6A-DB4661B0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EDA30-6CED-4F45-BF4E-855EDD54C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E9D0B7-CBF3-4021-AA75-B61FABB2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CANDIDATE RECORD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CB1B6C-D9DC-4A70-83A1-427FAB87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49530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4F66AA-7DBD-4BEA-ABF3-DB6E13E0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476500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143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2330"/>
                </a:solidFill>
              </a:defRPr>
            </a:pPr>
            <a:r>
              <a:rPr sz="1575" b="1">
                <a:solidFill>
                  <a:srgbClr val="182330"/>
                </a:solidFill>
              </a:rPr>
              <a:t>Former finalist / infrastructure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A7D4B-8B18-4E8A-9CCD-6D6C6A3B2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575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0471FC-7E20-4EFF-8D52-7FDD0553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9908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7E5248-60DA-4EEE-863A-FDA5EB05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9718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Shared episode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E4DF0-59AD-418A-A1B0-8EC6EDD3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190875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Assessed for a COO search; declined on timing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CBCE2-CED8-4D8F-BC99-25FA9ED7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290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3882A-E87D-4457-B5F4-1BF3C57F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5623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FB9A12-C76B-4E0D-B50F-6120B6C8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5433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Reason to look again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3B0123-C74B-4878-823C-8FC8A1B9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762375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 new operations mandate in the same region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5B118-20BE-4449-9896-F5E96913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005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83125-1914-4982-BDE4-5C3CA00E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133850"/>
            <a:ext cx="1000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CB9C23-98FF-4B9C-B57F-4AEA1553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1148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Owner's judgment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F45704-78F4-4C25-A17B-693A0C40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333875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Ask a question; do not pitch a role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0C1F6F-3F11-4981-AC75-00944521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THE PRINCIPAL CAN CHOOSE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0E29F6-AF44-44CC-9EAE-2F6B88AB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1352550" cy="186690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67A1CD-F282-4818-BDAC-FCC941E0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5336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APPROVE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C11CEE-FDCF-4C09-9C19-BDD886B3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971800"/>
            <a:ext cx="1047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82330"/>
                </a:solidFill>
              </a:defRPr>
            </a:pPr>
            <a:r>
              <a:rPr sz="1050">
                <a:solidFill>
                  <a:srgbClr val="182330"/>
                </a:solidFill>
              </a:rPr>
              <a:t>The reason is specific enough to send.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DA8897-66C2-44B9-A519-B50BD3A8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343150"/>
            <a:ext cx="1352550" cy="186690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1C21F7-6BCD-4561-A963-E9170787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5336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EDIT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749418-F759-450B-9078-6E8AB77E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971800"/>
            <a:ext cx="1047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82330"/>
                </a:solidFill>
              </a:defRPr>
            </a:pPr>
            <a:r>
              <a:rPr sz="1050">
                <a:solidFill>
                  <a:srgbClr val="182330"/>
                </a:solidFill>
              </a:rPr>
              <a:t>The context is useful; the note needs judgment.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D1D7F9-EB08-4065-AC1F-7A85B99A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43150"/>
            <a:ext cx="1352550" cy="186690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DF0F1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4F11BF-E432-4973-A6DE-6C4DD624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5336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SKIP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B51D9E-958E-4D1C-9901-012F51B6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971800"/>
            <a:ext cx="1047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82330"/>
                </a:solidFill>
              </a:defRPr>
            </a:pPr>
            <a:r>
              <a:rPr sz="1050">
                <a:solidFill>
                  <a:srgbClr val="182330"/>
                </a:solidFill>
              </a:rPr>
              <a:t>The tie is not ready, relevant, or permissioned.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D03F46-E42F-4F19-9440-227940A6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5295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REOPENING NOTE / MEMORY · RELEVANCE · PERMISSION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D493DC-44F2-434A-A731-333723CD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57750"/>
            <a:ext cx="4381500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EC8C385-5BCB-49A9-90DB-656B18F46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29200"/>
            <a:ext cx="3924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716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“We last spoke when you were weighing a move into product operations. I saw the new remit and thought of that conversation. If a move is back on your agenda, happy to compare notes; if not, no reply needed.”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8C0FE38-9D25-4EB9-B4A6-457296DB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D89ED59-CF61-41F4-86B8-6421D2CB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03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84F342E-3099-4C55-AD7B-38B3013B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20932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AA9E41-D79F-4D94-BB77-3E4CC72D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REFERRAL QUALITY / BOUNDARY CONDITIONS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1B655-EEB5-41C3-A16D-07D47467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Referral is a signal to examine, not a quality guarantee.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A153F0-8D24-4B0B-8115-36F86215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C4B921-7EA6-4C3A-A29B-EC91F1E3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D219F-13EF-4DD5-B481-691189E7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9242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C4B5D"/>
                </a:solidFill>
              </a:defRPr>
            </a:pPr>
            <a:r>
              <a:rPr sz="1650">
                <a:solidFill>
                  <a:srgbClr val="3C4B5D"/>
                </a:solidFill>
              </a:rPr>
              <a:t>The best evidence is more specific than the common shorthand. Employer referrals can reduce uncertainty and turnover, but the advantage is not a universal productivity premium—and agency placements are a different setting.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522513-EC21-4AB4-8421-7AFB4A23E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WHAT THE RESEARCH SUPPORTS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AAA50-36E6-4CFC-9305-4ED41769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575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WHAT AN AGENCY SHOULD NOT INFER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2C398D-F523-47CF-9D5C-48C5CF75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DB2B74-4AE9-4C8A-8753-23985635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21945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709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Referred workers were substantially less likely to quit in the nine-firm study.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659482-A854-466D-995A-E0F7B8FB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89DB99-2636-4A2A-865F-2F1C8110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9095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Productivity was similar to nonreferred workers on most measures.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8073A-471A-41FA-8E3B-A0CC7E52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7DD799-264A-447B-882B-C7279706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36245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Some advantages were industry-specific, including lower accidents in trucking and more patents in high-tech.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10D251-DA40-4601-9BFC-6EF062C4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A772D-5ECA-4310-95E6-A932B438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3395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SHRM's historical source-of-hire reporting links referrals with strong conversion and tenure context.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4F73B-1229-4A46-80FF-FD00E474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2956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C1767-A6ED-4036-AE46-9E96E022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219450"/>
            <a:ext cx="4229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3C4B5D"/>
                </a:solidFill>
              </a:defRPr>
            </a:pPr>
            <a:r>
              <a:rPr sz="1200">
                <a:solidFill>
                  <a:srgbClr val="3C4B5D"/>
                </a:solidFill>
              </a:rPr>
              <a:t>A referred candidate will outperform a cold-sourced candidate in every search.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B58F79-B240-40FD-A27B-0147DE53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671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26D9B8-7DEA-4106-BB61-4A8424DC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790950"/>
            <a:ext cx="4229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30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3C4B5D"/>
                </a:solidFill>
              </a:defRPr>
            </a:pPr>
            <a:r>
              <a:rPr sz="1200">
                <a:solidFill>
                  <a:srgbClr val="3C4B5D"/>
                </a:solidFill>
              </a:rPr>
              <a:t>A social connection is the same as direct knowledge of performance.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11F01A-BFC1-4CAA-83B2-CDAA5DD6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4386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14269-5362-4F3D-BFCA-4A53D821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362450"/>
            <a:ext cx="4229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1159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3C4B5D"/>
                </a:solidFill>
              </a:defRPr>
            </a:pPr>
            <a:r>
              <a:rPr sz="1200">
                <a:solidFill>
                  <a:srgbClr val="3C4B5D"/>
                </a:solidFill>
              </a:rPr>
              <a:t>A referral removes the need for structured assessment or a fair process.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C42164-EA93-4D89-B917-9CA5C27D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010150"/>
            <a:ext cx="4000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D60218-E7B1-4165-A378-94AA186C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933950"/>
            <a:ext cx="4229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3C4B5D"/>
                </a:solidFill>
              </a:defRPr>
            </a:pPr>
            <a:r>
              <a:rPr sz="1200">
                <a:solidFill>
                  <a:srgbClr val="3C4B5D"/>
                </a:solidFill>
              </a:rPr>
              <a:t>Historical employer data is a current agency benchmark.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5CC950-69A4-421B-B5C5-4EB39A45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1727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0F05A2-30C4-4997-B44D-E6A86768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762625"/>
            <a:ext cx="9734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The practical test: what does the referrer actually know, and can they explain the fit without borrowing more trust than the relationship can carry?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CA27F2-1B9D-43EE-A632-5B28B4C12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CD1841-EADD-47B9-AFA9-C2C1E40F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FBBBB3-8948-4455-B0C6-AE394473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29811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7EFAB1-AD76-40AC-9F57-E06C608C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HONEST LIMIT / DUAL NETWORK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263DB6-BBCD-4E12-A153-BDD8E9FC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More activity on one side cannot repair a blind spot on the other.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F57870-6D77-4E94-9CCD-1D8F700F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3324D-1B71-4B01-B909-DAB21593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07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7510c16d2b405c"/>
          <a:srcRect xmlns:a="http://schemas.openxmlformats.org/drawingml/2006/main" l="474" t="0" r="4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4191000" cy="238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B081A-966E-4649-927D-00C70A1D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52625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GUARDRAILS FOR A HUMAN SYSTEM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83F541-168F-4C34-A0EF-D6A4F8BF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3431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FA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5DE25F-51D8-4905-BAC1-CC6C8BBC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EQUATE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C467F6-EF21-4603-9CCE-7ADB7F7E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860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16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Passive with receptive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37CA80-1CA8-494D-8193-580F8ADC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533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A category is not permission.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15A4DA-DCA4-4E02-A560-3F5A56B5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908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973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85C9A5-8DCB-4B94-9A04-562E46EB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527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PROMISE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6C29D1-CC49-4BA3-909C-84F4D802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337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16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Research with placement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F6823F-3AE8-4EB4-8503-E29F3BC6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813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Mechanisms are not outcomes.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850EB-63ED-454C-87F2-0438F845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6385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FA4B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6C2635-5CD7-4762-895E-D16B298F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004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COLLAPSE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FED118-70A4-444C-9FC2-EE1098D5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5814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16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Candidate and client networks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C857F-C79E-427D-A691-4DE53EFB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8290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Each side needs its own context.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2BA9B-0EA7-4F78-9E7E-3908E512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2862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FA4B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0653FD-1DEC-43B7-A88C-614B1C50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481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HIDE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DEA9CB-7753-44A1-A43C-229EBA329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291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16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The owner’s judgment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09AF62-60EF-42CA-88E7-64035584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4767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Surface why, then show the decision.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CCDB63-3610-47FB-9FE2-F5949854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19175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47284B-1DCE-4A6C-AFE9-261F06D1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10150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254"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82330"/>
                </a:solidFill>
              </a:defRPr>
            </a:pPr>
            <a:r>
              <a:rPr sz="1575">
                <a:solidFill>
                  <a:srgbClr val="182330"/>
                </a:solidFill>
              </a:rPr>
              <a:t>The test is simple: can the principal see why this person was surfaced, decide whether contact is warranted, and preserve the other person's ability to decline without pressure?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C5281F-85C2-4674-8F3A-F9A9A092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EF5577-7283-4265-9D9D-18BDD68A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2C009D-C826-4B1E-A795-20C88295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307235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37B1EA-76A7-4C9B-9D2E-40F9C479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42950"/>
            <a:ext cx="647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LEGIBILITY / OPERATING COMMITMENTS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3B031-5518-49D9-8E99-9F765D8F0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95400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3600">
                <a:solidFill>
                  <a:srgbClr val="FBFAF6"/>
                </a:solidFill>
              </a:defRPr>
            </a:pPr>
            <a:r>
              <a:rPr sz="3600">
                <a:solidFill>
                  <a:srgbClr val="FBFAF6"/>
                </a:solidFill>
              </a:rPr>
              <a:t>Make the bench legible.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EC5C5-5BD5-4565-B59B-CBC8906B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838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881"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D7DEDF"/>
                </a:solidFill>
              </a:defRPr>
            </a:pPr>
            <a:r>
              <a:rPr sz="2100">
                <a:solidFill>
                  <a:srgbClr val="D7DEDF"/>
                </a:solidFill>
              </a:rPr>
              <a:t>Relationships become useful when they become visible, current, and worthy of judgment.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1A879-180B-4E9C-A8FA-C24F3E06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290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Treat the bench and client roster as relationship inventory, not lead lists.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60287B-607E-48DD-B0E1-7EACBC08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42C88-B6CC-415E-9B62-341666CF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862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Refresh the shared context before reopening a dormant tie.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4B90F6-1E09-4031-8C0B-9170BB2E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481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8CF6C0-11F2-40A6-9605-EA13ADAD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434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Use candidate and client signals as separate review criteria.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117392-60FF-4F24-BD3D-1FCE5F5A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053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4783A5-AEC9-4AE5-AAD4-5ACD7FCD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Treat referrals as evidence to examine, not a quality guarantee.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53B5F8-8574-4221-8AB6-9A04293A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625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43771-A0CF-4A09-9772-06918026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Keep human judgment at the point where a relationship becomes a message.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BC22FB-3548-4A7C-BB0F-AD7F49E7C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531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7DEDF"/>
                </a:solidFill>
              </a:defRPr>
            </a:pPr>
            <a:r>
              <a:rPr sz="1275">
                <a:solidFill>
                  <a:srgbClr val="D7DEDF"/>
                </a:solidFill>
              </a:rPr>
              <a:t>Start with ten records. Write down the shared episode, the current change, and the next permissible move.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9B1966-75C8-45CA-B3CE-D0C6D5AE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1CC91F-D89B-4AC0-A7C8-40991997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883106-1141-4147-93F2-B965164A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361530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2026-08-12T12:01:02.7940000Z</dcterms:created>
  <dcterms:modified xsi:type="dcterms:W3CDTF">2026-08-12T12:01:02.7940000Z</dcterms:modified>
</coreProperties>
</file>