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6bd6db505b489f" /><Relationship Type="http://schemas.openxmlformats.org/officeDocument/2006/relationships/extended-properties" Target="/docProps/app.xml" Id="R41bfc8d82a534ab8" /><Relationship Type="http://schemas.openxmlformats.org/officeDocument/2006/relationships/officeDocument" Target="/ppt/presentation.xml" Id="Ra6f02e982002464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6d289b242b346ee"/>
  </p:sldMasterIdLst>
  <p:notesMasterIdLst>
    <p:notesMasterId xmlns:r="http://schemas.openxmlformats.org/officeDocument/2006/relationships" r:id="Rafebd7bf83d746ab"/>
  </p:notesMasterIdLst>
  <p:sldIdLst>
    <p:sldId xmlns:r="http://schemas.openxmlformats.org/officeDocument/2006/relationships" id="256" r:id="Rb3f2a37e32e54de1"/>
    <p:sldId xmlns:r="http://schemas.openxmlformats.org/officeDocument/2006/relationships" id="257" r:id="Rbfe6343b6d4543fc"/>
    <p:sldId xmlns:r="http://schemas.openxmlformats.org/officeDocument/2006/relationships" id="258" r:id="R9d54a5bebafc4f7f"/>
    <p:sldId xmlns:r="http://schemas.openxmlformats.org/officeDocument/2006/relationships" id="259" r:id="Re56c36b975574003"/>
    <p:sldId xmlns:r="http://schemas.openxmlformats.org/officeDocument/2006/relationships" id="260" r:id="R30070555020b43d7"/>
    <p:sldId xmlns:r="http://schemas.openxmlformats.org/officeDocument/2006/relationships" id="261" r:id="R6b2f8450807f4302"/>
    <p:sldId xmlns:r="http://schemas.openxmlformats.org/officeDocument/2006/relationships" id="262" r:id="R95b72f23fd34490e"/>
    <p:sldId xmlns:r="http://schemas.openxmlformats.org/officeDocument/2006/relationships" id="263" r:id="R4a32fe96a2e74a5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72b836e391f4b38" /><Relationship Type="http://schemas.openxmlformats.org/officeDocument/2006/relationships/slideMaster" Target="/ppt/slideMasters/slideMaster1.xml" Id="R26d289b242b346ee" /><Relationship Type="http://schemas.openxmlformats.org/officeDocument/2006/relationships/notesMaster" Target="/ppt/notesMasters/notesMaster1.xml" Id="Rafebd7bf83d746ab" /><Relationship Type="http://schemas.openxmlformats.org/officeDocument/2006/relationships/presProps" Target="/ppt/presProps.xml" Id="R55a22ba97fc74dbb" /><Relationship Type="http://schemas.openxmlformats.org/officeDocument/2006/relationships/tableStyles" Target="/ppt/tableStyles.xml" Id="R56df6c36ffe4485b" /><Relationship Type="http://schemas.openxmlformats.org/officeDocument/2006/relationships/slide" Target="/ppt/slides/slide1.xml" Id="Rb3f2a37e32e54de1" /><Relationship Type="http://schemas.openxmlformats.org/officeDocument/2006/relationships/slide" Target="/ppt/slides/slide2.xml" Id="Rbfe6343b6d4543fc" /><Relationship Type="http://schemas.openxmlformats.org/officeDocument/2006/relationships/slide" Target="/ppt/slides/slide3.xml" Id="R9d54a5bebafc4f7f" /><Relationship Type="http://schemas.openxmlformats.org/officeDocument/2006/relationships/slide" Target="/ppt/slides/slide4.xml" Id="Re56c36b975574003" /><Relationship Type="http://schemas.openxmlformats.org/officeDocument/2006/relationships/slide" Target="/ppt/slides/slide5.xml" Id="R30070555020b43d7" /><Relationship Type="http://schemas.openxmlformats.org/officeDocument/2006/relationships/slide" Target="/ppt/slides/slide6.xml" Id="R6b2f8450807f4302" /><Relationship Type="http://schemas.openxmlformats.org/officeDocument/2006/relationships/slide" Target="/ppt/slides/slide7.xml" Id="R95b72f23fd34490e" /><Relationship Type="http://schemas.openxmlformats.org/officeDocument/2006/relationships/slide" Target="/ppt/slides/slide8.xml" Id="R4a32fe96a2e74a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b1523cba7844f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e84a40c28748f5" /><Relationship Type="http://schemas.openxmlformats.org/officeDocument/2006/relationships/notesMaster" Target="/ppt/notesMasters/notesMaster1.xml" Id="R75966fc8c28348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f9ea831272340af" /><Relationship Type="http://schemas.openxmlformats.org/officeDocument/2006/relationships/notesMaster" Target="/ppt/notesMasters/notesMaster1.xml" Id="Rad34f9931104491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352cd8d110e4d35" /><Relationship Type="http://schemas.openxmlformats.org/officeDocument/2006/relationships/notesMaster" Target="/ppt/notesMasters/notesMaster1.xml" Id="R2763cd45a3ad46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9874e3e6994112" /><Relationship Type="http://schemas.openxmlformats.org/officeDocument/2006/relationships/notesMaster" Target="/ppt/notesMasters/notesMaster1.xml" Id="Ree8b97d2d96e465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a6788b8576492b" /><Relationship Type="http://schemas.openxmlformats.org/officeDocument/2006/relationships/notesMaster" Target="/ppt/notesMasters/notesMaster1.xml" Id="R3e378bf00fdf47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467fe8f7634b1b" /><Relationship Type="http://schemas.openxmlformats.org/officeDocument/2006/relationships/notesMaster" Target="/ppt/notesMasters/notesMaster1.xml" Id="Rf0045d223245455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e18062f19a48d2" /><Relationship Type="http://schemas.openxmlformats.org/officeDocument/2006/relationships/notesMaster" Target="/ppt/notesMasters/notesMaster1.xml" Id="Ra4cc5fe0741e45a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c7ac6293f0b4e93" /><Relationship Type="http://schemas.openxmlformats.org/officeDocument/2006/relationships/notesMaster" Target="/ppt/notesMasters/notesMaster1.xml" Id="R4da93ab541d3427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Generated visual: relationship-atlas-hero.png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Claims and citations: references 1, 2, 3, and 6 in relationship-atlas.html.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Generated visual: relationship-atlas-hero.png. Claim is synthesis of source report.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Generated visual: relationship-atlas-dormant.png. Claim and source: reference 2 in relationship-atlas.html.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Generated visual: relationship-atlas-review.png. Workflow is adapted from relationship-atlas.html.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Process diagram is a print-safe native shape reconstruction of the source infographic.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Generated visual: relationship-atlas-boundary.png. Limits are from relationship-atlas.html and references 7-8.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Closing synthesis from relationship-atlas.html.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ecd54195a94c6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4edf0c096740aa" /><Relationship Type="http://schemas.openxmlformats.org/officeDocument/2006/relationships/slideLayout" Target="/ppt/slideLayouts/slideLayout1.xml" Id="R269ee482df0c458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9ee482df0c458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cf6a5e29f14c11" /><Relationship Type="http://schemas.openxmlformats.org/officeDocument/2006/relationships/image" Target="/ppt/media/image.png" Id="R503932c5b277445b" /><Relationship Type="http://schemas.openxmlformats.org/officeDocument/2006/relationships/notesSlide" Target="/ppt/notesSlides/notesSlide1.xml" Id="Rf8b7563002b44e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d32b445f69446e" /><Relationship Type="http://schemas.openxmlformats.org/officeDocument/2006/relationships/notesSlide" Target="/ppt/notesSlides/notesSlide2.xml" Id="R1eb57780aad54be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bba59161f64923" /><Relationship Type="http://schemas.openxmlformats.org/officeDocument/2006/relationships/image" Target="/ppt/media/image2.png" Id="Ra6d9ea1068f44bdd" /><Relationship Type="http://schemas.openxmlformats.org/officeDocument/2006/relationships/notesSlide" Target="/ppt/notesSlides/notesSlide3.xml" Id="Rb8c3b56cd5ed418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4539ae2c2446e5" /><Relationship Type="http://schemas.openxmlformats.org/officeDocument/2006/relationships/image" Target="/ppt/media/image3.png" Id="Rf9b991ad8ba2410d" /><Relationship Type="http://schemas.openxmlformats.org/officeDocument/2006/relationships/notesSlide" Target="/ppt/notesSlides/notesSlide4.xml" Id="R41038d323f3741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00b47895c64679" /><Relationship Type="http://schemas.openxmlformats.org/officeDocument/2006/relationships/image" Target="/ppt/media/image4.png" Id="R018b6ef98c9f4478" /><Relationship Type="http://schemas.openxmlformats.org/officeDocument/2006/relationships/notesSlide" Target="/ppt/notesSlides/notesSlide5.xml" Id="R45fd8e914e474ef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69b4439aae4632" /><Relationship Type="http://schemas.openxmlformats.org/officeDocument/2006/relationships/notesSlide" Target="/ppt/notesSlides/notesSlide6.xml" Id="Rdbbc18b7c7b645b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366cf78d064d88" /><Relationship Type="http://schemas.openxmlformats.org/officeDocument/2006/relationships/image" Target="/ppt/media/image5.png" Id="Rd533da2faead46ff" /><Relationship Type="http://schemas.openxmlformats.org/officeDocument/2006/relationships/notesSlide" Target="/ppt/notesSlides/notesSlide7.xml" Id="Ra32d911b33f3415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8b1f4ed6d046fb" /><Relationship Type="http://schemas.openxmlformats.org/officeDocument/2006/relationships/notesSlide" Target="/ppt/notesSlides/notesSlide8.xml" Id="R629516643f65475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9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3932c5b277445b"/>
          <a:srcRect xmlns:a="http://schemas.openxmlformats.org/drawingml/2006/main" l="0" t="31260" r="0" b="3126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2571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068872-0709-4C1A-92D7-FE8BAE300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670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7DEDF"/>
                </a:solidFill>
              </a:defRPr>
            </a:pPr>
            <a:r>
              <a:rPr sz="1050" b="1">
                <a:solidFill>
                  <a:srgbClr val="D7DEDF"/>
                </a:solidFill>
              </a:rPr>
              <a:t>LINKENITE PERSPECTIVES SERIES / ISSUE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C59DA7-F6A0-4319-976F-6E1F24FB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2425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350">
                <a:solidFill>
                  <a:srgbClr val="FBFAF6"/>
                </a:solidFill>
              </a:defRPr>
            </a:pPr>
            <a:r>
              <a:rPr sz="4350">
                <a:solidFill>
                  <a:srgbClr val="FBFAF6"/>
                </a:solidFill>
              </a:rPr>
              <a:t>The Relationship</a:t>
            </a:r>
          </a:p>
          <a:p xmlns:a="http://schemas.openxmlformats.org/drawingml/2006/main">
            <a:pPr>
              <a:defRPr sz="4350">
                <a:solidFill>
                  <a:srgbClr val="FBFAF6"/>
                </a:solidFill>
              </a:defRPr>
            </a:pPr>
            <a:r>
              <a:rPr sz="4350">
                <a:solidFill>
                  <a:srgbClr val="FBFAF6"/>
                </a:solidFill>
              </a:rPr>
              <a:t>Pipeline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7C5CE-C634-4D49-AE50-9E6859A0F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19700"/>
            <a:ext cx="723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D7DEDF"/>
                </a:solidFill>
              </a:defRPr>
            </a:pPr>
            <a:r>
              <a:rPr sz="1500">
                <a:solidFill>
                  <a:srgbClr val="D7DEDF"/>
                </a:solidFill>
              </a:rPr>
              <a:t>What founder-led B2B service sellers can learn from dormant ties, referrals, and professional networks.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B618D2-2592-4FCD-8919-EC4EAB1E3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076950"/>
            <a:ext cx="514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D7DEDF"/>
                </a:solidFill>
              </a:defRPr>
            </a:pPr>
            <a:r>
              <a:rPr sz="900">
                <a:solidFill>
                  <a:srgbClr val="D7DEDF"/>
                </a:solidFill>
              </a:rPr>
              <a:t>Research briefing for founder-led B2B sellers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1217A8-4784-4FA5-A971-A02953175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0769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>
                <a:solidFill>
                  <a:srgbClr val="D7DEDF"/>
                </a:solidFill>
              </a:defRPr>
            </a:pPr>
            <a:r>
              <a:rPr sz="900">
                <a:solidFill>
                  <a:srgbClr val="D7DEDF"/>
                </a:solidFill>
              </a:rPr>
              <a:t>August 2026 / Helsinki, EU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2DE311-D080-458D-8D44-6BDF7A0F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D1A78D-C4B2-475D-BA5E-6EB9CB362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7DEDF"/>
                </a:solidFill>
              </a:defRPr>
            </a:pPr>
            <a:r>
              <a:rPr sz="750" b="1">
                <a:solidFill>
                  <a:srgbClr val="D7DEDF"/>
                </a:solidFill>
              </a:rPr>
              <a:t>RELATIONSHIP ATLAS / ISSUE 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8C3EBB-BEC7-496F-B477-19F18C69C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D7DEDF"/>
                </a:solidFill>
              </a:defRPr>
            </a:pPr>
            <a:r>
              <a:rPr sz="750">
                <a:solidFill>
                  <a:srgbClr val="D7DED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284445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271DE4B-B519-49DE-8C2D-EF36DFA36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49735"/>
                </a:solidFill>
              </a:defRPr>
            </a:pPr>
            <a:r>
              <a:rPr sz="1050" b="1">
                <a:solidFill>
                  <a:srgbClr val="D49735"/>
                </a:solidFill>
              </a:rPr>
              <a:t>THE PROPOSITION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6327B7-90E4-4271-80B9-D71DA5C1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Make the network legible before making it larger.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FB6F18-42E0-4BC8-B75D-F3229B24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46FB53-05CF-49E7-9949-B3122E4F0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3C0E2B-3A06-40F7-AE4C-36C40CBF9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>
                <a:solidFill>
                  <a:srgbClr val="182330"/>
                </a:solidFill>
              </a:defRPr>
            </a:pPr>
            <a:r>
              <a:rPr sz="2325">
                <a:solidFill>
                  <a:srgbClr val="182330"/>
                </a:solidFill>
              </a:rPr>
              <a:t>The first commercial question is not how many people can be reached. It is which relationships already carry enough context to deserve a decision.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79A844-2D7C-4917-AE6F-7D9A470D8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7645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82330"/>
                </a:solidFill>
              </a:defRPr>
            </a:pPr>
            <a:r>
              <a:rPr sz="1050" b="1">
                <a:solidFill>
                  <a:srgbClr val="182330"/>
                </a:solidFill>
              </a:rPr>
              <a:t>A RELATIONSHIP RECORD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A3D4A7-8138-4A9D-A859-3A812058F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62200"/>
            <a:ext cx="4286250" cy="2628900"/>
          </a:xfrm>
          <a:prstGeom xmlns:a="http://schemas.openxmlformats.org/drawingml/2006/main" prst="roundRect">
            <a:avLst>
              <a:gd name="adj" fmla="val 2899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F4BAD6-3A6E-4ADA-8C25-7775E240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5717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82330"/>
                </a:solidFill>
              </a:defRPr>
            </a:pPr>
            <a:r>
              <a:rPr sz="1500" b="1">
                <a:solidFill>
                  <a:srgbClr val="182330"/>
                </a:solidFill>
              </a:rPr>
              <a:t>Former client / 2021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5F3FC8-D82D-49EA-B1DE-B89507C52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876550"/>
            <a:ext cx="3524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The useful record is not a name. It is a compact explanation of why a conversation could make sense now.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0DB10D-00AF-43CC-A8BD-963434C79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86150"/>
            <a:ext cx="5905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89689D-FD4E-4E96-B744-D99564587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3448050"/>
            <a:ext cx="104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FA4B5"/>
                </a:solidFill>
              </a:defRPr>
            </a:pPr>
            <a:r>
              <a:rPr sz="750" b="1">
                <a:solidFill>
                  <a:srgbClr val="8FA4B5"/>
                </a:solidFill>
              </a:rPr>
              <a:t>CONTEXT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8B2C0-7011-4837-ACC3-0B1F298A2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438525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82330"/>
                </a:solidFill>
              </a:defRPr>
            </a:pPr>
            <a:r>
              <a:rPr sz="900" b="1">
                <a:solidFill>
                  <a:srgbClr val="182330"/>
                </a:solidFill>
              </a:rPr>
              <a:t>Shared episode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E16DCF-A07A-46AD-B1DE-53D842607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36195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Worked together on a transformation programme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DD6F0A-457A-4F77-B2F1-AC9719B12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943350"/>
            <a:ext cx="5905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8E0C27-920F-442E-9B39-A8BFF83C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3905250"/>
            <a:ext cx="104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49735"/>
                </a:solidFill>
              </a:defRPr>
            </a:pPr>
            <a:r>
              <a:rPr sz="750" b="1">
                <a:solidFill>
                  <a:srgbClr val="D49735"/>
                </a:solidFill>
              </a:rPr>
              <a:t>SIGNAL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10BEB4-161C-475C-9639-F951F590D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895725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82330"/>
                </a:solidFill>
              </a:defRPr>
            </a:pPr>
            <a:r>
              <a:rPr sz="900" b="1">
                <a:solidFill>
                  <a:srgbClr val="182330"/>
                </a:solidFill>
              </a:rPr>
              <a:t>Reason to look again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8983BC-9808-4392-A470-23FF9E727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0767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Role change, returned problem, or relevant trigger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97A79D-4321-4821-86ED-9D897FD3D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400550"/>
            <a:ext cx="5905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8233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B63F41-832F-4EA0-AEB5-361A487C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362450"/>
            <a:ext cx="104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82330"/>
                </a:solidFill>
              </a:defRPr>
            </a:pPr>
            <a:r>
              <a:rPr sz="750" b="1">
                <a:solidFill>
                  <a:srgbClr val="182330"/>
                </a:solidFill>
              </a:rPr>
              <a:t>JUDGMENT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FA800A-4A84-42E5-9B2F-73FCA6E4E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352925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82330"/>
                </a:solidFill>
              </a:defRPr>
            </a:pPr>
            <a:r>
              <a:rPr sz="900" b="1">
                <a:solidFill>
                  <a:srgbClr val="182330"/>
                </a:solidFill>
              </a:rPr>
              <a:t>Next state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857730-0A25-4A75-A431-96D19B08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5339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Ask · refer · wait · close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83F936-D907-4C22-BCFD-3ACB10455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3C4B5D"/>
                </a:solidFill>
              </a:defRPr>
            </a:pPr>
            <a:r>
              <a:rPr sz="900" b="1">
                <a:solidFill>
                  <a:srgbClr val="3C4B5D"/>
                </a:solidFill>
              </a:rPr>
              <a:t>EVIDENCE THAT CHANGES THE DECISION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A6633A-3AD1-4A6A-9F3B-960C0BDFE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76875"/>
            <a:ext cx="3333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793C01-2D31-450C-8DC4-B17B5AB8D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0225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1333"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D49735"/>
                </a:solidFill>
              </a:defRPr>
            </a:pPr>
            <a:r>
              <a:rPr sz="1875">
                <a:solidFill>
                  <a:srgbClr val="D49735"/>
                </a:solidFill>
              </a:rPr>
              <a:t>95%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7B584A-6FA7-4AA5-B96D-8DA99B68A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619750"/>
            <a:ext cx="2047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out of market at a given moment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1D2FDF-A352-435B-BB9D-EAD716457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476875"/>
            <a:ext cx="3333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17653A3-9530-4FF6-9179-C46E6E228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610225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1333"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D49735"/>
                </a:solidFill>
              </a:defRPr>
            </a:pPr>
            <a:r>
              <a:rPr sz="1875">
                <a:solidFill>
                  <a:srgbClr val="D49735"/>
                </a:solidFill>
              </a:rPr>
              <a:t>2.7x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B33A188-230B-4656-96E5-0A3BD3721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5619750"/>
            <a:ext cx="2047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benchmark gap for top prospectors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0D49FA-8B8E-4A5D-9629-827DC8289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5476875"/>
            <a:ext cx="3333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E2D7189-A8A9-4F7C-8508-FA9DF9086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610225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1333"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D49735"/>
                </a:solidFill>
              </a:defRPr>
            </a:pPr>
            <a:r>
              <a:rPr sz="1875">
                <a:solidFill>
                  <a:srgbClr val="D49735"/>
                </a:solidFill>
              </a:rPr>
              <a:t>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6E8F3C4-B2B3-46FF-9BBD-701C027A9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619750"/>
            <a:ext cx="2047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remember · catch up · align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1FBAB56-375E-4F6E-8D67-D353E0E0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F251BC0-EFD3-478A-8FBB-A6E7868E0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RELATIONSHIP ATLAS / ISSUE 02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9ED298B-ED0B-49D6-AAC9-4C12193FC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14383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C8A495-D14B-472F-8382-4E57F5716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49735"/>
                </a:solidFill>
              </a:defRPr>
            </a:pPr>
            <a:r>
              <a:rPr sz="1050" b="1">
                <a:solidFill>
                  <a:srgbClr val="D49735"/>
                </a:solidFill>
              </a:rPr>
              <a:t>COVERAGE / MARKET TIMING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F33D9F-6D85-4B01-8D59-212D9EA58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The pipeline problem is often not reach. It is coverage.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106398-2474-47F4-AF5F-9BC3E2633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87A664-97E9-4570-856C-95BA952A0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03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d9ea1068f44bdd"/>
          <a:srcRect xmlns:a="http://schemas.openxmlformats.org/drawingml/2006/main" l="0" t="275" r="0" b="2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952625"/>
            <a:ext cx="5105400" cy="28575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918650-0C4D-447D-8329-6F12BAEF5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WHAT VISIBILITY UNLOCKS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5B4175-94B4-43A3-9982-AD2B18EA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62200"/>
            <a:ext cx="4381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54D26C-352C-4C38-A248-CC59885C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5336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185"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D49735"/>
                </a:solidFill>
              </a:defRPr>
            </a:pPr>
            <a:r>
              <a:rPr sz="1350">
                <a:solidFill>
                  <a:srgbClr val="D49735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54B232-485B-4F53-89D1-53085DFB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486025"/>
            <a:ext cx="2952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Changed role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F9B28C-AF07-49D7-993D-DA239165A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7241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A familiar person may now own a different problem.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A1E266-A2B4-4DBE-BB71-02AB2BE4F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219450"/>
            <a:ext cx="4381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250B2A-DBF2-471F-B4FE-B118EF40F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390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185"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D49735"/>
                </a:solidFill>
              </a:defRPr>
            </a:pPr>
            <a:r>
              <a:rPr sz="1350">
                <a:solidFill>
                  <a:srgbClr val="D49735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18CA7B-C085-46B4-A0FF-3EF6E230D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343275"/>
            <a:ext cx="2952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Returned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849446-F0B6-4C83-8BA8-8CDDF698A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5814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An old thread can become relevant when timing changes.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461596-4553-4F60-9CB1-94BCE608C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76700"/>
            <a:ext cx="4381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F728E1-7FA5-490A-85E9-B846F9AAE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481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185"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D49735"/>
                </a:solidFill>
              </a:defRPr>
            </a:pPr>
            <a:r>
              <a:rPr sz="1350">
                <a:solidFill>
                  <a:srgbClr val="D49735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64B780-7D67-49CD-BA1C-E01DABB1C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200525"/>
            <a:ext cx="2952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Peer introduction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4EBE6D-441C-403E-811D-689A40C7D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4386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A former client may be a bridge, not just an account.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BC6E79-206A-495A-A21F-41058B07C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1333"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2330"/>
                </a:solidFill>
              </a:defRPr>
            </a:pPr>
            <a:r>
              <a:rPr sz="1875">
                <a:solidFill>
                  <a:srgbClr val="182330"/>
                </a:solidFill>
              </a:rPr>
              <a:t>A large network is only useful when its state can be seen.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149F99-1313-4953-AF5F-A634F8584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19700"/>
            <a:ext cx="438150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99371C-D24D-4B4F-98E4-40E7E197C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391150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8734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82330"/>
                </a:solidFill>
              </a:defRPr>
            </a:pPr>
            <a:r>
              <a:rPr sz="1200">
                <a:solidFill>
                  <a:srgbClr val="182330"/>
                </a:solidFill>
              </a:rPr>
              <a:t>The opportunity is not a bigger cold list. It is clearer coverage of relationships already carrying context.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B72EE6-6519-4EB7-83A2-AF02BCC1C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AF26A1-8E23-47A5-81A8-5DE5F175F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RELATIONSHIP ATLAS / ISSUE 02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D08E7F-E3A2-491F-8300-2FA2A82B4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740587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20E0D0-399C-4338-BDD6-B3D61CCBD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49735"/>
                </a:solidFill>
              </a:defRPr>
            </a:pPr>
            <a:r>
              <a:rPr sz="1050" b="1">
                <a:solidFill>
                  <a:srgbClr val="D49735"/>
                </a:solidFill>
              </a:rPr>
              <a:t>DORMANCY / RECOVERABLE CONTEXT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E8F7AD-DC90-4FDB-9669-095650CD3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A dormant relationship is not a cold lead with a longer history.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774D13-F85E-4E27-9057-76D7ECCA2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FE4BD6-721B-418F-A50F-B0F0A8CB3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04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b991ad8ba2410d"/>
          <a:srcRect xmlns:a="http://schemas.openxmlformats.org/drawingml/2006/main" l="0" t="1938" r="0" b="19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952625"/>
            <a:ext cx="5810250" cy="3143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1CB2EB-5BA1-494A-A413-A025481A8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057400"/>
            <a:ext cx="4000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6962"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2330"/>
                </a:solidFill>
              </a:defRPr>
            </a:pPr>
            <a:r>
              <a:rPr sz="1875">
                <a:solidFill>
                  <a:srgbClr val="182330"/>
                </a:solidFill>
              </a:rPr>
              <a:t>A dormant relationship still has a usable past.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A81A1A-6ACC-4EF7-8A05-F4142615F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86050"/>
            <a:ext cx="390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3C4B5D"/>
                </a:solidFill>
              </a:defRPr>
            </a:pPr>
            <a:r>
              <a:rPr sz="1275">
                <a:solidFill>
                  <a:srgbClr val="3C4B5D"/>
                </a:solidFill>
              </a:rPr>
              <a:t>The task is not to pretend the gap did not happen. It is to use the shared episode as a respectful starting point.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AF5F13-3688-4448-93A6-206E1FDF9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4480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EFFED1-53EA-45B5-82A9-51489ADFE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4805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82330"/>
                </a:solidFill>
              </a:defRPr>
            </a:pPr>
            <a:r>
              <a:rPr sz="1200" b="1">
                <a:solidFill>
                  <a:srgbClr val="182330"/>
                </a:solidFill>
              </a:rPr>
              <a:t>Remember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6AF6C3-07B0-4F03-83B9-E116159B9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448050"/>
            <a:ext cx="2333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Name the shared context.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80D235-8A8A-4CD8-959B-BD18EE28B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990975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A3F951-A8B4-4FFD-9639-A422E7DFA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99097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82330"/>
                </a:solidFill>
              </a:defRPr>
            </a:pPr>
            <a:r>
              <a:rPr sz="1200" b="1">
                <a:solidFill>
                  <a:srgbClr val="182330"/>
                </a:solidFill>
              </a:rPr>
              <a:t>Catch 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57F74D-43C7-414B-9DAD-9BA0520E7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990975"/>
            <a:ext cx="2333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Offer a current reason to reconnect.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C15DD1-F26E-4DDB-A083-BC9D12D8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53390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56F375-1999-42A6-BCE3-F21D4CA5E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339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82330"/>
                </a:solidFill>
              </a:defRPr>
            </a:pPr>
            <a:r>
              <a:rPr sz="1200" b="1">
                <a:solidFill>
                  <a:srgbClr val="182330"/>
                </a:solidFill>
              </a:rPr>
              <a:t>Align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F766ED-664A-4063-A5F5-40B90EC92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533900"/>
            <a:ext cx="2333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Leave room for their priorities—or a no.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4895E6-5754-4C98-8333-8529F378D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81625"/>
            <a:ext cx="101727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6AC933-FAEB-4038-AFE4-DC7CB095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24500"/>
            <a:ext cx="971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182330"/>
                </a:solidFill>
              </a:defRPr>
            </a:pPr>
            <a:r>
              <a:rPr sz="1275">
                <a:solidFill>
                  <a:srgbClr val="182330"/>
                </a:solidFill>
              </a:rPr>
              <a:t>Dormancy alone is a poor proxy for commercial worth; context quality and present relevance do the real work.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A09585-6CF0-41A6-9DE3-12FFCCEBE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AF5DC8-376A-4F17-9008-42017AF2D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RELATIONSHIP ATLAS / ISSUE 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6B6EEC-67AA-44C8-977E-60EF144D6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15363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47D5825-27ED-4482-84BE-BBC4E0C8F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49735"/>
                </a:solidFill>
              </a:defRPr>
            </a:pPr>
            <a:r>
              <a:rPr sz="1050" b="1">
                <a:solidFill>
                  <a:srgbClr val="D49735"/>
                </a:solidFill>
              </a:rPr>
              <a:t>REVIEW / PERMISSIONED ACTION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A6390F-72C8-4AE8-8F6E-4E570EC2F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99859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The right workflow makes judgment visible before a message exists.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292C1D-0436-44B1-8FDD-0B09D7939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5486F7-98FD-4899-9244-802657FC0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05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8b6ef98c9f4478"/>
          <a:srcRect xmlns:a="http://schemas.openxmlformats.org/drawingml/2006/main" l="3953" t="0" r="395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952625"/>
            <a:ext cx="3429000" cy="20955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3E2936-5E87-45A6-ADC9-D61F28AB5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952625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A REVIEW CARD BEFORE A MESSAGE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E9D042-3051-4624-B289-CE4B23D54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305050"/>
            <a:ext cx="6096000" cy="2362200"/>
          </a:xfrm>
          <a:prstGeom xmlns:a="http://schemas.openxmlformats.org/drawingml/2006/main" prst="roundRect">
            <a:avLst>
              <a:gd name="adj" fmla="val 3226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C4226E-AAAE-415E-8B3F-C9E6C090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51460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SURFACED BECAUSE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2E1D19-AB9A-4578-9A69-D4F016BED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4955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Former client · new operating remit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E3464D-1264-42DB-9F21-7D091C235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809875"/>
            <a:ext cx="53530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603288-DB97-4393-9E6A-406CA3499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019425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RELEVANCE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865264-4B45-4BB5-A4F7-A34B537A9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0037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A question about scaling the delivery model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539691-8E23-4B1C-9550-D8FB97B34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314700"/>
            <a:ext cx="53530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44E386-70A2-4454-8BB4-8C96B2E0C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52425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PERMISSION CHECK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F0EA64-944A-4AA4-9321-D6EAC1FA3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5052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No active thread; low-pressure re-opening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FEF9A7-327D-46B3-A2AF-4470D851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819525"/>
            <a:ext cx="53530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217DE9-F97A-4BB3-84F1-748806321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029075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NEXT STATE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F9C378-4BB0-4FD5-9D07-700DBA725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01002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Ask a question / wait for signal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0D2F83-A3BA-487F-9589-129D36C17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9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3C4B5D"/>
                </a:solidFill>
              </a:defRPr>
            </a:pPr>
            <a:r>
              <a:rPr sz="975" b="1">
                <a:solidFill>
                  <a:srgbClr val="3C4B5D"/>
                </a:solidFill>
              </a:rPr>
              <a:t>THE OWNER CAN CHOOSE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FFCDE4-77BE-409E-A3B6-1E2128A5E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14900"/>
            <a:ext cx="314325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94F857-01E2-47D5-ABB1-EBC4BBA84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0863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APPROVE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B261AF-0E31-4215-8474-D59E60AA2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53050"/>
            <a:ext cx="2686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182330"/>
                </a:solidFill>
              </a:defRPr>
            </a:pPr>
            <a:r>
              <a:rPr sz="1050">
                <a:solidFill>
                  <a:srgbClr val="182330"/>
                </a:solidFill>
              </a:rPr>
              <a:t>The reason is specific enough to send.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9E87ED-7120-4320-9AE0-D0000D0B7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914900"/>
            <a:ext cx="314325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BA565D-DD0F-49CB-B08E-AEE02070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0863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EDIT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A2DBCD-46D4-4F6E-BE92-0AA712D19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353050"/>
            <a:ext cx="2686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9654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182330"/>
                </a:solidFill>
              </a:defRPr>
            </a:pPr>
            <a:r>
              <a:rPr sz="1050">
                <a:solidFill>
                  <a:srgbClr val="182330"/>
                </a:solidFill>
              </a:rPr>
              <a:t>The context is useful, but the note needs judgment.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5A422D-0D9C-4A19-BDC2-6D4336195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914900"/>
            <a:ext cx="314325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DF0F1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0EBEAA-7257-48B7-94A4-60FD15B68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0863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SKIP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1FB47D-F9A4-4003-9014-A81E3A3D6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353050"/>
            <a:ext cx="2686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182330"/>
                </a:solidFill>
              </a:defRPr>
            </a:pPr>
            <a:r>
              <a:rPr sz="1050">
                <a:solidFill>
                  <a:srgbClr val="182330"/>
                </a:solidFill>
              </a:rPr>
              <a:t>The relationship is not ready or relevant.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072AF5C-58FA-4866-90A0-E983AAE78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A1C2EF-D781-443B-955D-A4B3FB36A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RELATIONSHIP ATLAS / ISSUE 02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8445080-D811-4EE1-8149-40F36D16F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58721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6F1B71D-8559-40B2-8CC7-745704BBB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49735"/>
                </a:solidFill>
              </a:defRPr>
            </a:pPr>
            <a:r>
              <a:rPr sz="1050" b="1">
                <a:solidFill>
                  <a:srgbClr val="D49735"/>
                </a:solidFill>
              </a:rPr>
              <a:t>MEMORY / COMPOUNDING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15F9D7-24F7-4486-9A39-F752C75A0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The system compounds by making the next decision easier.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8D4D19-5816-485E-8CF7-E71C4EE3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D077AF-71D6-4558-85A3-50D890603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D30F9C-9FAF-4848-B784-4F08DEDB4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1711"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3C4B5D"/>
                </a:solidFill>
              </a:defRPr>
            </a:pPr>
            <a:r>
              <a:rPr sz="1650">
                <a:solidFill>
                  <a:srgbClr val="3C4B5D"/>
                </a:solidFill>
              </a:rPr>
              <a:t>Cold volume repeats by replacing names that did not move. Relationship work preserves context so the next action can be more specific.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EAF4E0-1888-4CC3-BF70-7FB10C89F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51054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EF1F2"/>
          </a:solidFill>
          <a:ln xmlns:a="http://schemas.openxmlformats.org/drawingml/2006/main" w="9525">
            <a:solidFill>
              <a:srgbClr val="8FA4B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4E16B3-BFF2-4676-A3CF-E28ADEBAA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05100"/>
            <a:ext cx="466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2330"/>
                </a:solidFill>
              </a:defRPr>
            </a:pPr>
            <a:r>
              <a:rPr sz="975" b="1">
                <a:solidFill>
                  <a:srgbClr val="182330"/>
                </a:solidFill>
              </a:rPr>
              <a:t>COLD ACQUISITION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5D92FC-E104-46A0-A290-83E5CE765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571750"/>
            <a:ext cx="51054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86267A-7D30-4F6F-AE3E-E100B4E42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05100"/>
            <a:ext cx="466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2330"/>
                </a:solidFill>
              </a:defRPr>
            </a:pPr>
            <a:r>
              <a:rPr sz="975" b="1">
                <a:solidFill>
                  <a:srgbClr val="182330"/>
                </a:solidFill>
              </a:rPr>
              <a:t>RELATIONSHIP REACTIVATION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BEF1AD-AB17-4E69-B6DC-43675E85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28950"/>
            <a:ext cx="10591800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A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804AA9-2D5E-415F-9EE4-0D91D13B7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00400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STARTING MATERIAL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EE860C-09E3-4A8F-9135-968EB2995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1432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Names with limited shared history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AF933A-82FE-453A-B0B9-5B230072A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43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Former clients, colleagues, referrals, prospects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B8EC87-8A4C-4657-B35F-5D8AD071E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62350"/>
            <a:ext cx="105918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93224B-D398-4881-A503-CA3C88931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4332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FIRST QUESTION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F65B5F-90C6-430C-A0E3-D427F55FA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686175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Who fits the target profile?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5C04D0-3246-4E29-851E-0A3ED661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686175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Why might this conversation make sense now?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7A9EF7-3C31-4C54-9549-E43C7B1F8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05275"/>
            <a:ext cx="105918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2676F1-5524-460B-AB14-FEBA6AD07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10591800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A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F36A9B-99C7-47CD-93ED-CF588EBC5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86250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USEFUL SIGNAL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AEA748-70C1-4AFA-9503-A5800D9D9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2291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Reply, meeting, conversion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C95C1D-0A2A-4B16-BB4C-20B58B96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22910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Change, timing, relevance, permission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FFDF2B-79C8-4940-AC45-5E3F13221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105918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00966E-EC25-4E01-AC40-E8C9FDDE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2917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MEMORY CREATED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28E3F7-8BCC-419C-A1A8-200A4100C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772025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Performance by segment or message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E6AFD1-592A-4BB5-B6F4-2C21487C9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72025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A clearer relationship state and next action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BA2BD1F-327C-45A2-883C-DC1679307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91125"/>
            <a:ext cx="105918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C9F6EB-7D84-474A-A788-3ADD5B26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00650"/>
            <a:ext cx="10591800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A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D723195-4099-4E24-9E37-0F9B00C7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72100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TYPICAL FAILURE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24DB310-896D-4C8A-9864-967AA7784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3149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Volume substitutes for learning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717A188-C252-412C-AC57-629C59E1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3149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82330"/>
                </a:solidFill>
              </a:defRPr>
            </a:pPr>
            <a:r>
              <a:rPr sz="1125">
                <a:solidFill>
                  <a:srgbClr val="182330"/>
                </a:solidFill>
              </a:rPr>
              <a:t>Automation outruns judgment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33D998F-FE15-402D-8DF5-E43CD3363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34050"/>
            <a:ext cx="105918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FE4E5FE-9459-42FE-AC9C-23187E096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They are complementary motions. The design question is where memory is captured—and who is allowed to decide the next move.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6B34982-0548-4663-97CE-841C53563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67AE873-4EB2-458A-863F-98A5DDBD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RELATIONSHIP ATLAS / ISSUE 02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B12D507-D9D7-490A-9773-36A8E163D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041929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4D274BC-6CB2-453B-9B8E-215D90496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49735"/>
                </a:solidFill>
              </a:defRPr>
            </a:pPr>
            <a:r>
              <a:rPr sz="1050" b="1">
                <a:solidFill>
                  <a:srgbClr val="D49735"/>
                </a:solidFill>
              </a:rPr>
              <a:t>LIMITS / PERMISSION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667447-6352-4531-A1E8-BC8B82970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86859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The evidence supports a disciplined layer of growth, not a revenue guarantee.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76762F-5D69-4C4E-9A98-DA6B6B569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514E95-EF8F-419F-A7F9-B884ACBE1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07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33da2faead46ff"/>
          <a:srcRect xmlns:a="http://schemas.openxmlformats.org/drawingml/2006/main" l="474" t="0" r="4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952625"/>
            <a:ext cx="4191000" cy="2381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371CE1-899E-4902-ADD0-DBBA700B7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952625"/>
            <a:ext cx="533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GUARDRAILS FOR A HUMAN SYSTEM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B4CD65-D60D-4563-83AC-6C304D6E4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343150"/>
            <a:ext cx="6858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FA4B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719F80-ED8F-42D9-942D-1BA82EA4F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0505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DO NOT INFER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9437ED-9320-4DE7-AE3C-BF567194E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2860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Dormant does not mean receptive.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FF4100-E8AE-49EC-85B6-0724AC1E4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146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Context is a reason to consider—not evidence of intent.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46F0C0-4F16-4564-AEA3-D6A86758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67050"/>
            <a:ext cx="6858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4973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753224-EEA1-46D9-B6FA-98CC15776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2895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DO NOT PROMISE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16285F-9E59-45B4-9A61-9CB6D8EFE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0099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Research is not a revenue guarantee.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1DADD5-1123-4703-A70E-4E951C616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2385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9179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The mechanism creates coverage and judgment, not certainty.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F5D1F9-B17F-4CAE-9677-A982FB48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790950"/>
            <a:ext cx="6858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FA4B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122D2C-CFFE-4421-BAAA-4F6AF9E23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75285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DO NOT HIDE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86C682-A963-4CC9-9377-770CCF6F9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7338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Automation can increase error.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B83309-0DED-44F6-8043-AADDB3102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9624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279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Keep the surfaced reason and the owner’s decision visible.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3EC1D6-9808-4864-859E-5E13D5A44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514850"/>
            <a:ext cx="6858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FA4B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0F82AE-2D9B-44F7-ADA0-2FDCE645B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47675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3C4B5D"/>
                </a:solidFill>
              </a:defRPr>
            </a:pPr>
            <a:r>
              <a:rPr sz="750" b="1">
                <a:solidFill>
                  <a:srgbClr val="3C4B5D"/>
                </a:solidFill>
              </a:rPr>
              <a:t>DO NOT COLLAPSE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9FF7D9-641A-4B07-9D23-CF775E34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4577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Reactivation is one layer of growth.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3B5336-8141-4E0A-B1A0-208BD9C0C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6863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2754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Keep acquisition and relationship work legible as separate motions.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16EB66-08E8-4813-964D-41A2E14BD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0191750" cy="89535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5C7461-F5EE-4976-ABC7-6F3D8C9AA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10150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4064"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82330"/>
                </a:solidFill>
              </a:defRPr>
            </a:pPr>
            <a:r>
              <a:rPr sz="1575">
                <a:solidFill>
                  <a:srgbClr val="182330"/>
                </a:solidFill>
              </a:rPr>
              <a:t>The test is simple: can the owner see why this person was surfaced, decide whether contact is warranted, and preserve the other person’s ability to decline?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0E04C2-7383-4B71-AD7A-AFBAAE692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C03E4A-0C63-4687-931B-E1A9CA303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RELATIONSHIP ATLAS / ISSUE 02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76811C-663D-419C-A26B-D48E3E8C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035327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119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67B667-6016-491C-ACE5-9F5A7BC88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429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49735"/>
                </a:solidFill>
              </a:defRPr>
            </a:pPr>
            <a:r>
              <a:rPr sz="1050" b="1">
                <a:solidFill>
                  <a:srgbClr val="D49735"/>
                </a:solidFill>
              </a:rPr>
              <a:t>LEGIBILITY / OPERATING COMMITMENTS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D97C3B-7225-45DC-9C65-C1ED4A807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295400"/>
            <a:ext cx="819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3600">
                <a:solidFill>
                  <a:srgbClr val="FBFAF6"/>
                </a:solidFill>
              </a:defRPr>
            </a:pPr>
            <a:r>
              <a:rPr sz="3600">
                <a:solidFill>
                  <a:srgbClr val="FBFAF6"/>
                </a:solidFill>
              </a:rPr>
              <a:t>Make the network legible.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2B1777-6595-4E19-A16E-63680D084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781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9881"/>
          </a:bodyPr>
          <a:lstStyle xmlns:a="http://schemas.openxmlformats.org/drawingml/2006/main"/>
          <a:p xmlns:a="http://schemas.openxmlformats.org/drawingml/2006/main">
            <a:pPr>
              <a:defRPr sz="2100">
                <a:solidFill>
                  <a:srgbClr val="D7DEDF"/>
                </a:solidFill>
              </a:defRPr>
            </a:pPr>
            <a:r>
              <a:rPr sz="2100">
                <a:solidFill>
                  <a:srgbClr val="D7DEDF"/>
                </a:solidFill>
              </a:rPr>
              <a:t>Relationships become commercially useful when they become visible, current, and worthy of judgment.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DD6FB3-8A63-43CC-8997-05DA4C3A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29000"/>
            <a:ext cx="981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Treat the network as relationship inventory, not a lead list.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54269E-D531-4B50-9E35-2A67D4B31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9095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F40FA4-DF04-4F34-A4BD-136EF2A6F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86200"/>
            <a:ext cx="981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Reopen with memory and relevance, not a generic pitch.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D4C907-9FD2-498A-BAE7-2689222A5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4815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746BA5-9449-4395-AE7D-3FCE46FD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43400"/>
            <a:ext cx="981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Classify the outcome, not just the reply.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2655F2-8103-443F-821B-218DC5CBE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0535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5908FB-0D9C-4085-A35D-50CFF4B42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00600"/>
            <a:ext cx="981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Keep reactivation and acquisition visible as separate motions.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8215D3-6115-453D-8EBF-33B95D79F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6255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5DC619-4E4E-4B52-9F0F-02C0F5185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57800"/>
            <a:ext cx="981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FBFAF6"/>
                </a:solidFill>
              </a:defRPr>
            </a:pPr>
            <a:r>
              <a:rPr sz="1275">
                <a:solidFill>
                  <a:srgbClr val="FBFAF6"/>
                </a:solidFill>
              </a:rPr>
              <a:t>Protect human judgment at the point where a relationship becomes a message.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FCCB33-598B-4A83-AE59-ED958A6E7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531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D7DEDF"/>
                </a:solidFill>
              </a:defRPr>
            </a:pPr>
            <a:r>
              <a:rPr sz="1275">
                <a:solidFill>
                  <a:srgbClr val="D7DEDF"/>
                </a:solidFill>
              </a:rPr>
              <a:t>Start with ten names. Let the thread decide whether the next move is a note, a question, a referral, or no message.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6BE413-E382-489E-9063-E260A4836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8C3EA3-E9B9-4C47-848A-7F5065169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7DEDF"/>
                </a:solidFill>
              </a:defRPr>
            </a:pPr>
            <a:r>
              <a:rPr sz="750" b="1">
                <a:solidFill>
                  <a:srgbClr val="D7DEDF"/>
                </a:solidFill>
              </a:rPr>
              <a:t>RELATIONSHIP ATLAS / ISSUE 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41471B-1BC9-499B-8BF9-CEF16CF0D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D7DEDF"/>
                </a:solidFill>
              </a:defRPr>
            </a:pPr>
            <a:r>
              <a:rPr sz="750">
                <a:solidFill>
                  <a:srgbClr val="D7DEDF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3549248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2026-08-12T08:07:07.8820000Z</dcterms:created>
  <dcterms:modified xsi:type="dcterms:W3CDTF">2026-08-12T08:07:07.8820000Z</dcterms:modified>
</coreProperties>
</file>